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sldIdLst>
    <p:sldId id="256" r:id="rId5"/>
    <p:sldId id="820" r:id="rId6"/>
    <p:sldId id="689" r:id="rId7"/>
    <p:sldId id="784" r:id="rId8"/>
    <p:sldId id="797" r:id="rId9"/>
    <p:sldId id="829" r:id="rId10"/>
    <p:sldId id="695" r:id="rId11"/>
    <p:sldId id="740" r:id="rId12"/>
    <p:sldId id="752" r:id="rId13"/>
    <p:sldId id="268" r:id="rId14"/>
    <p:sldId id="821" r:id="rId15"/>
    <p:sldId id="648" r:id="rId16"/>
    <p:sldId id="649" r:id="rId17"/>
    <p:sldId id="823" r:id="rId18"/>
    <p:sldId id="810" r:id="rId19"/>
    <p:sldId id="828" r:id="rId20"/>
    <p:sldId id="827" r:id="rId21"/>
    <p:sldId id="826" r:id="rId22"/>
    <p:sldId id="824" r:id="rId23"/>
    <p:sldId id="82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13B278-98FB-432C-BF92-E8BBB8A8E33E}" v="5" dt="2024-10-24T09:27:04.077"/>
    <p1510:client id="{F31B6345-0634-47A8-8106-FC9479F95C9E}" v="4" dt="2024-10-24T10:09:17.8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085" autoAdjust="0"/>
  </p:normalViewPr>
  <p:slideViewPr>
    <p:cSldViewPr snapToGrid="0">
      <p:cViewPr varScale="1">
        <p:scale>
          <a:sx n="44" d="100"/>
          <a:sy n="44" d="100"/>
        </p:scale>
        <p:origin x="15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0239B-74E5-4D50-96AA-8B62955782E1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ABF09-E228-41A5-8AD3-70CE67BDC0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900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9D044-FABB-EB47-B88A-A1613E0878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8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89453-3877-1F41-A19F-8CA56F6F3EC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772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89453-3877-1F41-A19F-8CA56F6F3EC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879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ABF09-E228-41A5-8AD3-70CE67BDC0D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599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15000-4070-413D-B829-52EF00743A7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385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15000-4070-413D-B829-52EF00743A7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102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ABF09-E228-41A5-8AD3-70CE67BDC0D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359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ABF09-E228-41A5-8AD3-70CE67BDC0D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676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ABF09-E228-41A5-8AD3-70CE67BDC0D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40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69F78-63D9-4E1B-8324-AF238AC978A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496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69F78-63D9-4E1B-8324-AF238AC978A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496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ABF09-E228-41A5-8AD3-70CE67BDC0D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258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15000-4070-413D-B829-52EF00743A7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984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15000-4070-413D-B829-52EF00743A7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798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15000-4070-413D-B829-52EF00743A7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84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582" indent="-172582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783614" y="34427530"/>
            <a:ext cx="2894530" cy="1818599"/>
          </a:xfrm>
          <a:prstGeom prst="rect">
            <a:avLst/>
          </a:prstGeom>
        </p:spPr>
        <p:txBody>
          <a:bodyPr lIns="92044" tIns="46022" rIns="92044" bIns="46022"/>
          <a:lstStyle/>
          <a:p>
            <a:fld id="{C98E97C4-791E-4BDD-9809-B9CE27C3C32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016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ABF09-E228-41A5-8AD3-70CE67BDC0D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326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E329D3-AFB2-41B0-0268-A02B8CFD1FDA}"/>
              </a:ext>
            </a:extLst>
          </p:cNvPr>
          <p:cNvSpPr/>
          <p:nvPr/>
        </p:nvSpPr>
        <p:spPr>
          <a:xfrm>
            <a:off x="-471539" y="4993942"/>
            <a:ext cx="13635089" cy="45997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F6D8AD-5796-6CA8-4BF8-9341F108835C}"/>
              </a:ext>
            </a:extLst>
          </p:cNvPr>
          <p:cNvSpPr/>
          <p:nvPr/>
        </p:nvSpPr>
        <p:spPr>
          <a:xfrm rot="20054117">
            <a:off x="-2394549" y="-3292624"/>
            <a:ext cx="9985538" cy="4956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1A4FE-C7DC-FF16-1568-4F02A1291D9C}"/>
              </a:ext>
            </a:extLst>
          </p:cNvPr>
          <p:cNvSpPr/>
          <p:nvPr/>
        </p:nvSpPr>
        <p:spPr>
          <a:xfrm rot="1640278">
            <a:off x="4599422" y="-2675453"/>
            <a:ext cx="10834329" cy="45997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26BA44-84DC-C37F-92B7-A44FED5F8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53187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3DC35F-40BC-6DF5-8A38-1D6C945A5E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6084186"/>
            <a:ext cx="9144000" cy="52575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add subheading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67C32E3-9F68-49CE-F606-218351416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76" y="1014855"/>
            <a:ext cx="6875448" cy="429624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DD040A-FE76-3278-ED69-ECEF306F7023}"/>
              </a:ext>
            </a:extLst>
          </p:cNvPr>
          <p:cNvGrpSpPr/>
          <p:nvPr/>
        </p:nvGrpSpPr>
        <p:grpSpPr>
          <a:xfrm>
            <a:off x="838200" y="6581001"/>
            <a:ext cx="10515600" cy="308909"/>
            <a:chOff x="838200" y="6581001"/>
            <a:chExt cx="10515600" cy="3089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834257-27E5-898B-86DF-5557BF44AC67}"/>
                </a:ext>
              </a:extLst>
            </p:cNvPr>
            <p:cNvSpPr txBox="1"/>
            <p:nvPr/>
          </p:nvSpPr>
          <p:spPr>
            <a:xfrm>
              <a:off x="4288605" y="6581001"/>
              <a:ext cx="4114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www.solutionsfortheplanet.com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98DF93-1969-48B4-3AC4-5DD2F90489DB}"/>
                </a:ext>
              </a:extLst>
            </p:cNvPr>
            <p:cNvSpPr txBox="1"/>
            <p:nvPr/>
          </p:nvSpPr>
          <p:spPr>
            <a:xfrm>
              <a:off x="838200" y="6597753"/>
              <a:ext cx="3873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Solutions for the Planet Limited, Company No. 4375187.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F8240E-5DF3-5824-4F64-CAABCCEBC639}"/>
                </a:ext>
              </a:extLst>
            </p:cNvPr>
            <p:cNvSpPr txBox="1"/>
            <p:nvPr/>
          </p:nvSpPr>
          <p:spPr>
            <a:xfrm>
              <a:off x="8686038" y="6612911"/>
              <a:ext cx="26677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 © 2022 All rights reserved.</a:t>
              </a:r>
              <a:endParaRPr lang="en-GB" sz="12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803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687669-647C-0BFA-BAC0-1996E9556AE6}"/>
              </a:ext>
            </a:extLst>
          </p:cNvPr>
          <p:cNvSpPr/>
          <p:nvPr/>
        </p:nvSpPr>
        <p:spPr>
          <a:xfrm rot="20054117">
            <a:off x="-2394549" y="-3292624"/>
            <a:ext cx="9985538" cy="4956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D8FDAA-9EB4-D4E6-AFBE-30A271BD0D55}"/>
              </a:ext>
            </a:extLst>
          </p:cNvPr>
          <p:cNvSpPr/>
          <p:nvPr/>
        </p:nvSpPr>
        <p:spPr>
          <a:xfrm rot="1640278">
            <a:off x="4599422" y="-2675453"/>
            <a:ext cx="10834329" cy="45997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8C0334-3108-A762-916A-A64565716D11}"/>
              </a:ext>
            </a:extLst>
          </p:cNvPr>
          <p:cNvSpPr/>
          <p:nvPr/>
        </p:nvSpPr>
        <p:spPr>
          <a:xfrm>
            <a:off x="-471539" y="4962044"/>
            <a:ext cx="13635089" cy="45997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41742A-0871-CBF6-CD56-29AF5199C338}"/>
              </a:ext>
            </a:extLst>
          </p:cNvPr>
          <p:cNvSpPr/>
          <p:nvPr/>
        </p:nvSpPr>
        <p:spPr>
          <a:xfrm>
            <a:off x="303283" y="168671"/>
            <a:ext cx="11585434" cy="639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1F8C7507-2B25-01B9-A1C3-5545FB855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38" y="0"/>
            <a:ext cx="3278879" cy="2048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2769F2-C7E0-5F55-CF02-141A1E2F5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99B8D8-BE05-D6D9-1864-B1EB8E97E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4EDED8-B0E3-DB9F-69F7-6724D42383DD}"/>
              </a:ext>
            </a:extLst>
          </p:cNvPr>
          <p:cNvGrpSpPr/>
          <p:nvPr/>
        </p:nvGrpSpPr>
        <p:grpSpPr>
          <a:xfrm>
            <a:off x="838200" y="6581001"/>
            <a:ext cx="10515600" cy="308909"/>
            <a:chOff x="838200" y="6581001"/>
            <a:chExt cx="10515600" cy="30890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DFF574-B814-0DDC-EF69-EA96E9088C6C}"/>
                </a:ext>
              </a:extLst>
            </p:cNvPr>
            <p:cNvSpPr txBox="1"/>
            <p:nvPr/>
          </p:nvSpPr>
          <p:spPr>
            <a:xfrm>
              <a:off x="4288605" y="6581001"/>
              <a:ext cx="4114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www.solutionsfortheplanet.com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DAAEA5-90EF-EA7B-B80A-0AE49028FE41}"/>
                </a:ext>
              </a:extLst>
            </p:cNvPr>
            <p:cNvSpPr txBox="1"/>
            <p:nvPr/>
          </p:nvSpPr>
          <p:spPr>
            <a:xfrm>
              <a:off x="838200" y="6597753"/>
              <a:ext cx="3873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Solutions for the Planet Limited, Company No. 4375187.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22FB35-C6EA-B738-5DD9-A74A62CC27EE}"/>
                </a:ext>
              </a:extLst>
            </p:cNvPr>
            <p:cNvSpPr txBox="1"/>
            <p:nvPr/>
          </p:nvSpPr>
          <p:spPr>
            <a:xfrm>
              <a:off x="8686038" y="6612911"/>
              <a:ext cx="26677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 © 2022 All rights reserved.</a:t>
              </a:r>
              <a:endParaRPr lang="en-GB" sz="12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29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E50D74-C6B5-4345-122E-EB788E6A62EB}"/>
              </a:ext>
            </a:extLst>
          </p:cNvPr>
          <p:cNvSpPr/>
          <p:nvPr/>
        </p:nvSpPr>
        <p:spPr>
          <a:xfrm rot="20054117">
            <a:off x="-2394549" y="-3292624"/>
            <a:ext cx="9985538" cy="4956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9838AE-B660-60FB-6546-F1B1D2AAB957}"/>
              </a:ext>
            </a:extLst>
          </p:cNvPr>
          <p:cNvSpPr/>
          <p:nvPr/>
        </p:nvSpPr>
        <p:spPr>
          <a:xfrm rot="1640278">
            <a:off x="4599422" y="-2675453"/>
            <a:ext cx="10834329" cy="45997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FE4F2-A264-F261-35D7-BBF90F1AD725}"/>
              </a:ext>
            </a:extLst>
          </p:cNvPr>
          <p:cNvSpPr/>
          <p:nvPr/>
        </p:nvSpPr>
        <p:spPr>
          <a:xfrm>
            <a:off x="-471539" y="4993942"/>
            <a:ext cx="13635089" cy="45997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93DC75-33CB-A80F-D15E-AD53D38C49E1}"/>
              </a:ext>
            </a:extLst>
          </p:cNvPr>
          <p:cNvSpPr/>
          <p:nvPr/>
        </p:nvSpPr>
        <p:spPr>
          <a:xfrm>
            <a:off x="303283" y="168671"/>
            <a:ext cx="11585434" cy="639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5C98195B-DC9C-603A-6E92-80272EBB0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2931" y="736523"/>
            <a:ext cx="3278879" cy="204886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5CCC94-D79E-982C-05B9-3AB306D01A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87AEC-1835-18EE-CBCC-BE00547F1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0776FC-C5BE-94D2-35A3-56BD8069396D}"/>
              </a:ext>
            </a:extLst>
          </p:cNvPr>
          <p:cNvGrpSpPr/>
          <p:nvPr/>
        </p:nvGrpSpPr>
        <p:grpSpPr>
          <a:xfrm>
            <a:off x="838200" y="6581001"/>
            <a:ext cx="10515600" cy="308909"/>
            <a:chOff x="838200" y="6581001"/>
            <a:chExt cx="10515600" cy="30890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85A903-765B-A435-EE32-AA4F5C81E3FA}"/>
                </a:ext>
              </a:extLst>
            </p:cNvPr>
            <p:cNvSpPr txBox="1"/>
            <p:nvPr/>
          </p:nvSpPr>
          <p:spPr>
            <a:xfrm>
              <a:off x="4288605" y="6581001"/>
              <a:ext cx="4114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www.solutionsfortheplanet.com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A6634C-DD45-D30C-76B2-88BD7AC27DC2}"/>
                </a:ext>
              </a:extLst>
            </p:cNvPr>
            <p:cNvSpPr txBox="1"/>
            <p:nvPr/>
          </p:nvSpPr>
          <p:spPr>
            <a:xfrm>
              <a:off x="838200" y="6597753"/>
              <a:ext cx="3873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Solutions for the Planet Limited, Company No. 4375187.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579B27-19C2-3F24-0ECA-EEF015871CE6}"/>
                </a:ext>
              </a:extLst>
            </p:cNvPr>
            <p:cNvSpPr txBox="1"/>
            <p:nvPr/>
          </p:nvSpPr>
          <p:spPr>
            <a:xfrm>
              <a:off x="8686038" y="6612911"/>
              <a:ext cx="26677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 © 2022 All rights reserved.</a:t>
              </a:r>
              <a:endParaRPr lang="en-GB" sz="12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713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>
            <a:extLst>
              <a:ext uri="{FF2B5EF4-FFF2-40B4-BE49-F238E27FC236}">
                <a16:creationId xmlns:a16="http://schemas.microsoft.com/office/drawing/2014/main" id="{38796B24-85EF-F53C-B86D-54DB0A5993E2}"/>
              </a:ext>
            </a:extLst>
          </p:cNvPr>
          <p:cNvSpPr/>
          <p:nvPr/>
        </p:nvSpPr>
        <p:spPr>
          <a:xfrm rot="20855875">
            <a:off x="10503346" y="2835292"/>
            <a:ext cx="2250715" cy="2462174"/>
          </a:xfrm>
          <a:prstGeom prst="pentagon">
            <a:avLst/>
          </a:prstGeom>
          <a:solidFill>
            <a:srgbClr val="FFDB1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54B516D3-8395-63E7-EDE6-562CFE5F0E17}"/>
              </a:ext>
            </a:extLst>
          </p:cNvPr>
          <p:cNvSpPr/>
          <p:nvPr/>
        </p:nvSpPr>
        <p:spPr>
          <a:xfrm rot="739788">
            <a:off x="-666497" y="2770207"/>
            <a:ext cx="2250715" cy="2462174"/>
          </a:xfrm>
          <a:prstGeom prst="pentagon">
            <a:avLst/>
          </a:prstGeom>
          <a:solidFill>
            <a:srgbClr val="FFDB1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201E3B-C0F3-69D2-BDFA-8BA535AF3B8D}"/>
              </a:ext>
            </a:extLst>
          </p:cNvPr>
          <p:cNvSpPr/>
          <p:nvPr/>
        </p:nvSpPr>
        <p:spPr>
          <a:xfrm rot="20054117">
            <a:off x="-2394549" y="-3292624"/>
            <a:ext cx="9985538" cy="4956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B2B2A0-E5D6-478F-1A13-E2FFCA2000C0}"/>
              </a:ext>
            </a:extLst>
          </p:cNvPr>
          <p:cNvSpPr/>
          <p:nvPr/>
        </p:nvSpPr>
        <p:spPr>
          <a:xfrm rot="1640278">
            <a:off x="4599422" y="-2675453"/>
            <a:ext cx="10834329" cy="45997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006E7F-0A71-91E2-9ACE-CF91B49B5439}"/>
              </a:ext>
            </a:extLst>
          </p:cNvPr>
          <p:cNvSpPr/>
          <p:nvPr/>
        </p:nvSpPr>
        <p:spPr>
          <a:xfrm>
            <a:off x="-471539" y="4993942"/>
            <a:ext cx="13635089" cy="45997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F6481-FA87-2D2F-BBF5-D8555F11A3B7}"/>
              </a:ext>
            </a:extLst>
          </p:cNvPr>
          <p:cNvSpPr/>
          <p:nvPr/>
        </p:nvSpPr>
        <p:spPr>
          <a:xfrm>
            <a:off x="303283" y="168671"/>
            <a:ext cx="11585434" cy="639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2626D-54C2-95A4-52DC-12FF17A0A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1D7D0-8B50-373A-8626-55960DC87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B77EDDC-9D35-18EC-E2C7-E5DA9BFC1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767" y="0"/>
            <a:ext cx="3278879" cy="204886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E9084D6-D8D0-667E-6987-2CD74E00906F}"/>
              </a:ext>
            </a:extLst>
          </p:cNvPr>
          <p:cNvGrpSpPr/>
          <p:nvPr/>
        </p:nvGrpSpPr>
        <p:grpSpPr>
          <a:xfrm>
            <a:off x="838200" y="6581001"/>
            <a:ext cx="10515600" cy="308909"/>
            <a:chOff x="838200" y="6581001"/>
            <a:chExt cx="10515600" cy="30890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3CBA4D-D7C6-F3EA-F34A-536CEB1764A9}"/>
                </a:ext>
              </a:extLst>
            </p:cNvPr>
            <p:cNvSpPr txBox="1"/>
            <p:nvPr/>
          </p:nvSpPr>
          <p:spPr>
            <a:xfrm>
              <a:off x="4288605" y="6581001"/>
              <a:ext cx="4114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www.solutionsfortheplanet.com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CFBAD7-F78F-5797-FE03-73B9E6DF0E70}"/>
                </a:ext>
              </a:extLst>
            </p:cNvPr>
            <p:cNvSpPr txBox="1"/>
            <p:nvPr/>
          </p:nvSpPr>
          <p:spPr>
            <a:xfrm>
              <a:off x="838200" y="6597753"/>
              <a:ext cx="3873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Solutions for the Planet Limited, Company No. 4375187.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3352DF4-4EC0-43E4-82E2-42D8B8F7CEE1}"/>
                </a:ext>
              </a:extLst>
            </p:cNvPr>
            <p:cNvSpPr txBox="1"/>
            <p:nvPr/>
          </p:nvSpPr>
          <p:spPr>
            <a:xfrm>
              <a:off x="8686038" y="6612911"/>
              <a:ext cx="26677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 © 2022 All rights reserved.</a:t>
              </a:r>
              <a:endParaRPr lang="en-GB" sz="12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22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07832-9E26-378A-2534-DD1FF651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0612"/>
            <a:ext cx="10515600" cy="203684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9CC14C-C65C-C692-7C71-97CDEBFAB530}"/>
              </a:ext>
            </a:extLst>
          </p:cNvPr>
          <p:cNvSpPr/>
          <p:nvPr/>
        </p:nvSpPr>
        <p:spPr>
          <a:xfrm>
            <a:off x="160421" y="4991920"/>
            <a:ext cx="12031579" cy="19434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D447E-270C-039E-16C1-46D85BC49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159620"/>
            <a:ext cx="10515600" cy="107112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24BC35-F55D-0F4F-C632-C0D939B467EF}"/>
              </a:ext>
            </a:extLst>
          </p:cNvPr>
          <p:cNvGrpSpPr/>
          <p:nvPr/>
        </p:nvGrpSpPr>
        <p:grpSpPr>
          <a:xfrm>
            <a:off x="838200" y="6581001"/>
            <a:ext cx="10515600" cy="308909"/>
            <a:chOff x="838200" y="6581001"/>
            <a:chExt cx="10515600" cy="30890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8B502A-CE8C-CCE3-A712-A2545636C585}"/>
                </a:ext>
              </a:extLst>
            </p:cNvPr>
            <p:cNvSpPr txBox="1"/>
            <p:nvPr/>
          </p:nvSpPr>
          <p:spPr>
            <a:xfrm>
              <a:off x="4288605" y="6581001"/>
              <a:ext cx="4114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www.solutionsfortheplanet.com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8ECC40-B2DE-A599-8E70-771807678D94}"/>
                </a:ext>
              </a:extLst>
            </p:cNvPr>
            <p:cNvSpPr txBox="1"/>
            <p:nvPr/>
          </p:nvSpPr>
          <p:spPr>
            <a:xfrm>
              <a:off x="838200" y="6597753"/>
              <a:ext cx="3873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Solutions for the Planet Limited, Company No. 4375187.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6B6626-77D2-6C64-435F-923559E49983}"/>
                </a:ext>
              </a:extLst>
            </p:cNvPr>
            <p:cNvSpPr txBox="1"/>
            <p:nvPr/>
          </p:nvSpPr>
          <p:spPr>
            <a:xfrm>
              <a:off x="8686038" y="6612911"/>
              <a:ext cx="26677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 © 2022 All rights reserved.</a:t>
              </a:r>
              <a:endParaRPr lang="en-GB" sz="12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1F57FB7-E7C8-28FB-BEB7-69AB024AC06A}"/>
              </a:ext>
            </a:extLst>
          </p:cNvPr>
          <p:cNvSpPr/>
          <p:nvPr/>
        </p:nvSpPr>
        <p:spPr>
          <a:xfrm>
            <a:off x="8686038" y="208547"/>
            <a:ext cx="3136994" cy="1657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4E64A46B-5EBC-8CC0-1C71-8457C60A3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37" y="329646"/>
            <a:ext cx="5441925" cy="34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24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A10ADF-25E6-C190-1832-879DCF56FDF8}"/>
              </a:ext>
            </a:extLst>
          </p:cNvPr>
          <p:cNvSpPr/>
          <p:nvPr/>
        </p:nvSpPr>
        <p:spPr>
          <a:xfrm rot="20054117">
            <a:off x="-2394549" y="-3292624"/>
            <a:ext cx="9985538" cy="4956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47CDE2-3A09-9693-F33F-79ED02AA148A}"/>
              </a:ext>
            </a:extLst>
          </p:cNvPr>
          <p:cNvSpPr/>
          <p:nvPr/>
        </p:nvSpPr>
        <p:spPr>
          <a:xfrm rot="1640278">
            <a:off x="4599422" y="-2675453"/>
            <a:ext cx="10834329" cy="45997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2E11CF-B819-ECF9-2217-44E601F7AD10}"/>
              </a:ext>
            </a:extLst>
          </p:cNvPr>
          <p:cNvSpPr/>
          <p:nvPr/>
        </p:nvSpPr>
        <p:spPr>
          <a:xfrm>
            <a:off x="-471539" y="4993942"/>
            <a:ext cx="13635089" cy="45997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B07C76-0915-292A-EB08-F932B967058A}"/>
              </a:ext>
            </a:extLst>
          </p:cNvPr>
          <p:cNvSpPr/>
          <p:nvPr/>
        </p:nvSpPr>
        <p:spPr>
          <a:xfrm>
            <a:off x="303283" y="168671"/>
            <a:ext cx="11585434" cy="639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9A6A29-DE04-B685-DFC9-22964E1CD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116DF-220F-672B-3192-FA6E7C804A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71B93-00D1-F485-51FC-611410938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159CBB40-01E8-D64C-96ED-F6990E5FA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38" y="0"/>
            <a:ext cx="3278879" cy="20488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49BFBA-E3E1-D563-5696-2CFD8C4D1876}"/>
              </a:ext>
            </a:extLst>
          </p:cNvPr>
          <p:cNvGrpSpPr/>
          <p:nvPr/>
        </p:nvGrpSpPr>
        <p:grpSpPr>
          <a:xfrm>
            <a:off x="838200" y="6581001"/>
            <a:ext cx="10515600" cy="308909"/>
            <a:chOff x="838200" y="6581001"/>
            <a:chExt cx="10515600" cy="30890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0D2337-4BF1-6514-640D-93D891D67C6F}"/>
                </a:ext>
              </a:extLst>
            </p:cNvPr>
            <p:cNvSpPr txBox="1"/>
            <p:nvPr/>
          </p:nvSpPr>
          <p:spPr>
            <a:xfrm>
              <a:off x="4288605" y="6581001"/>
              <a:ext cx="4114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www.solutionsfortheplanet.com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634FC0-2F9E-3A2F-6258-F5F512209A73}"/>
                </a:ext>
              </a:extLst>
            </p:cNvPr>
            <p:cNvSpPr txBox="1"/>
            <p:nvPr/>
          </p:nvSpPr>
          <p:spPr>
            <a:xfrm>
              <a:off x="838200" y="6597753"/>
              <a:ext cx="3873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Solutions for the Planet Limited, Company No. 4375187.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AC1294-A9E1-E3EE-90D9-F78179E8F16B}"/>
                </a:ext>
              </a:extLst>
            </p:cNvPr>
            <p:cNvSpPr txBox="1"/>
            <p:nvPr/>
          </p:nvSpPr>
          <p:spPr>
            <a:xfrm>
              <a:off x="8686038" y="6612911"/>
              <a:ext cx="26677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 © 2022 All rights reserved.</a:t>
              </a:r>
              <a:endParaRPr lang="en-GB" sz="12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02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8A5A31F-8821-4EDE-F13B-0AD230E698C4}"/>
              </a:ext>
            </a:extLst>
          </p:cNvPr>
          <p:cNvSpPr/>
          <p:nvPr/>
        </p:nvSpPr>
        <p:spPr>
          <a:xfrm rot="20054117">
            <a:off x="-2394549" y="-3292624"/>
            <a:ext cx="9985538" cy="4956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85C8DB-CD2F-EED9-AF80-D4988BAD17A9}"/>
              </a:ext>
            </a:extLst>
          </p:cNvPr>
          <p:cNvSpPr/>
          <p:nvPr/>
        </p:nvSpPr>
        <p:spPr>
          <a:xfrm rot="1640278">
            <a:off x="4599422" y="-2675453"/>
            <a:ext cx="10834329" cy="45997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0BE0A8-7982-63FF-44AE-E7ADF0A7FA59}"/>
              </a:ext>
            </a:extLst>
          </p:cNvPr>
          <p:cNvSpPr/>
          <p:nvPr/>
        </p:nvSpPr>
        <p:spPr>
          <a:xfrm>
            <a:off x="-471539" y="4993942"/>
            <a:ext cx="13635089" cy="45997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2A6D31-6F89-EAD6-29F0-2E29D5CBDA8D}"/>
              </a:ext>
            </a:extLst>
          </p:cNvPr>
          <p:cNvSpPr/>
          <p:nvPr/>
        </p:nvSpPr>
        <p:spPr>
          <a:xfrm>
            <a:off x="303283" y="168671"/>
            <a:ext cx="11585434" cy="639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4DB40785-148B-B91E-4BD9-EEE1758E3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38" y="0"/>
            <a:ext cx="3278879" cy="2048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B0048A-A39D-E4B5-A5FE-5C7B6A892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23CA0-C4B9-C6EA-5552-5EDD56849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34E27-76F4-E92D-A260-D941A9512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09CCF8-C720-747D-6695-4B24BC660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033CDE-A4AA-D083-69EF-48336190D9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B03036-9CCD-EB42-F9C1-8AFF167423E2}"/>
              </a:ext>
            </a:extLst>
          </p:cNvPr>
          <p:cNvGrpSpPr/>
          <p:nvPr/>
        </p:nvGrpSpPr>
        <p:grpSpPr>
          <a:xfrm>
            <a:off x="838200" y="6581001"/>
            <a:ext cx="10515600" cy="308909"/>
            <a:chOff x="838200" y="6581001"/>
            <a:chExt cx="10515600" cy="30890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827B3A-FF19-1159-11A2-F75EE628653B}"/>
                </a:ext>
              </a:extLst>
            </p:cNvPr>
            <p:cNvSpPr txBox="1"/>
            <p:nvPr/>
          </p:nvSpPr>
          <p:spPr>
            <a:xfrm>
              <a:off x="4288605" y="6581001"/>
              <a:ext cx="4114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www.solutionsfortheplanet.com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89EAFD-5098-4E22-B4CD-AB716A5568A8}"/>
                </a:ext>
              </a:extLst>
            </p:cNvPr>
            <p:cNvSpPr txBox="1"/>
            <p:nvPr/>
          </p:nvSpPr>
          <p:spPr>
            <a:xfrm>
              <a:off x="838200" y="6597753"/>
              <a:ext cx="3873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Solutions for the Planet Limited, Company No. 4375187.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441ED7-BF08-B2EE-FBB9-7B532D8854A6}"/>
                </a:ext>
              </a:extLst>
            </p:cNvPr>
            <p:cNvSpPr txBox="1"/>
            <p:nvPr/>
          </p:nvSpPr>
          <p:spPr>
            <a:xfrm>
              <a:off x="8686038" y="6612911"/>
              <a:ext cx="26677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 © 2022 All rights reserved.</a:t>
              </a:r>
              <a:endParaRPr lang="en-GB" sz="12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451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50600F-7EC2-9978-D7B9-CF3ED1BB7B94}"/>
              </a:ext>
            </a:extLst>
          </p:cNvPr>
          <p:cNvSpPr/>
          <p:nvPr/>
        </p:nvSpPr>
        <p:spPr>
          <a:xfrm rot="20054117">
            <a:off x="-2394549" y="-3292624"/>
            <a:ext cx="9985538" cy="4956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6D248-471B-B59C-9468-3D9CE2DCD21F}"/>
              </a:ext>
            </a:extLst>
          </p:cNvPr>
          <p:cNvSpPr/>
          <p:nvPr/>
        </p:nvSpPr>
        <p:spPr>
          <a:xfrm rot="1640278">
            <a:off x="4599422" y="-2675453"/>
            <a:ext cx="10834329" cy="45997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C84212-B781-D5D9-4876-F5C72E9B6954}"/>
              </a:ext>
            </a:extLst>
          </p:cNvPr>
          <p:cNvSpPr/>
          <p:nvPr/>
        </p:nvSpPr>
        <p:spPr>
          <a:xfrm>
            <a:off x="-471539" y="4993942"/>
            <a:ext cx="13635089" cy="45997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83533C-5473-9FB6-4B84-BEC381400DD2}"/>
              </a:ext>
            </a:extLst>
          </p:cNvPr>
          <p:cNvSpPr/>
          <p:nvPr/>
        </p:nvSpPr>
        <p:spPr>
          <a:xfrm>
            <a:off x="303283" y="168671"/>
            <a:ext cx="11585434" cy="639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8C08B82B-14DA-F7FF-9E4E-766D82852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38" y="0"/>
            <a:ext cx="3278879" cy="2048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801B7-BD3B-F33C-B537-8C0B92FD5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84AB90-EB9E-89FB-EA76-1930BAD495DB}"/>
              </a:ext>
            </a:extLst>
          </p:cNvPr>
          <p:cNvGrpSpPr/>
          <p:nvPr/>
        </p:nvGrpSpPr>
        <p:grpSpPr>
          <a:xfrm>
            <a:off x="838200" y="6581001"/>
            <a:ext cx="10515600" cy="308909"/>
            <a:chOff x="838200" y="6581001"/>
            <a:chExt cx="10515600" cy="30890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A70666-12EB-3BDB-A135-E1A0ABCFB397}"/>
                </a:ext>
              </a:extLst>
            </p:cNvPr>
            <p:cNvSpPr txBox="1"/>
            <p:nvPr/>
          </p:nvSpPr>
          <p:spPr>
            <a:xfrm>
              <a:off x="4288605" y="6581001"/>
              <a:ext cx="4114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www.solutionsfortheplanet.com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99BC11-CC15-E8DD-E90F-3804C5D5D873}"/>
                </a:ext>
              </a:extLst>
            </p:cNvPr>
            <p:cNvSpPr txBox="1"/>
            <p:nvPr/>
          </p:nvSpPr>
          <p:spPr>
            <a:xfrm>
              <a:off x="838200" y="6597753"/>
              <a:ext cx="3873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Solutions for the Planet Limited, Company No. 4375187.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1A717C-4253-ADB7-87C6-9B322E545A9B}"/>
                </a:ext>
              </a:extLst>
            </p:cNvPr>
            <p:cNvSpPr txBox="1"/>
            <p:nvPr/>
          </p:nvSpPr>
          <p:spPr>
            <a:xfrm>
              <a:off x="8686038" y="6612911"/>
              <a:ext cx="26677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 © 2022 All rights reserved.</a:t>
              </a:r>
              <a:endParaRPr lang="en-GB" sz="12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63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254918-E64E-866E-1761-A6309E10EC73}"/>
              </a:ext>
            </a:extLst>
          </p:cNvPr>
          <p:cNvSpPr/>
          <p:nvPr/>
        </p:nvSpPr>
        <p:spPr>
          <a:xfrm rot="20054117">
            <a:off x="-2394549" y="-3292624"/>
            <a:ext cx="9985538" cy="4956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494114-53D9-3D40-3E71-56D70366383C}"/>
              </a:ext>
            </a:extLst>
          </p:cNvPr>
          <p:cNvSpPr/>
          <p:nvPr/>
        </p:nvSpPr>
        <p:spPr>
          <a:xfrm rot="1640278">
            <a:off x="4599422" y="-2675453"/>
            <a:ext cx="10834329" cy="45997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1DB8FA-9D0E-8575-B4D2-2DC36F40573B}"/>
              </a:ext>
            </a:extLst>
          </p:cNvPr>
          <p:cNvSpPr/>
          <p:nvPr/>
        </p:nvSpPr>
        <p:spPr>
          <a:xfrm>
            <a:off x="-443548" y="4993942"/>
            <a:ext cx="13635089" cy="45997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4ACDB0-5299-0CB9-9383-E37DB0CED39B}"/>
              </a:ext>
            </a:extLst>
          </p:cNvPr>
          <p:cNvSpPr/>
          <p:nvPr/>
        </p:nvSpPr>
        <p:spPr>
          <a:xfrm>
            <a:off x="303283" y="168671"/>
            <a:ext cx="11585434" cy="639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C4FF738F-F0B9-95A9-61EC-F351E1D28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38" y="0"/>
            <a:ext cx="3278879" cy="204886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647793C-4222-EB92-8828-954639E3EA0B}"/>
              </a:ext>
            </a:extLst>
          </p:cNvPr>
          <p:cNvGrpSpPr/>
          <p:nvPr/>
        </p:nvGrpSpPr>
        <p:grpSpPr>
          <a:xfrm>
            <a:off x="838200" y="6581001"/>
            <a:ext cx="10515600" cy="308909"/>
            <a:chOff x="838200" y="6581001"/>
            <a:chExt cx="10515600" cy="30890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43149B-B387-80F4-2366-57EF9F243AB0}"/>
                </a:ext>
              </a:extLst>
            </p:cNvPr>
            <p:cNvSpPr txBox="1"/>
            <p:nvPr/>
          </p:nvSpPr>
          <p:spPr>
            <a:xfrm>
              <a:off x="4288605" y="6581001"/>
              <a:ext cx="4114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www.solutionsfortheplanet.com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C7E8C17-A9B9-E257-C6FD-6404353AEF6F}"/>
                </a:ext>
              </a:extLst>
            </p:cNvPr>
            <p:cNvSpPr txBox="1"/>
            <p:nvPr/>
          </p:nvSpPr>
          <p:spPr>
            <a:xfrm>
              <a:off x="838200" y="6597753"/>
              <a:ext cx="3873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Solutions for the Planet Limited, Company No. 4375187.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3CDAFC-38A1-BA03-C5D2-224C5D94F6F8}"/>
                </a:ext>
              </a:extLst>
            </p:cNvPr>
            <p:cNvSpPr txBox="1"/>
            <p:nvPr/>
          </p:nvSpPr>
          <p:spPr>
            <a:xfrm>
              <a:off x="8686038" y="6612911"/>
              <a:ext cx="26677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 © 2022 All rights reserved.</a:t>
              </a:r>
              <a:endParaRPr lang="en-GB" sz="12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828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EC6F82-C878-9BDC-9A30-36AA905D08BA}"/>
              </a:ext>
            </a:extLst>
          </p:cNvPr>
          <p:cNvSpPr/>
          <p:nvPr/>
        </p:nvSpPr>
        <p:spPr>
          <a:xfrm rot="20054117">
            <a:off x="-2394549" y="-3292624"/>
            <a:ext cx="9985538" cy="4956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0F1E6C-18E2-9E3F-D723-FEF946056825}"/>
              </a:ext>
            </a:extLst>
          </p:cNvPr>
          <p:cNvSpPr/>
          <p:nvPr/>
        </p:nvSpPr>
        <p:spPr>
          <a:xfrm rot="1640278">
            <a:off x="4599422" y="-2675453"/>
            <a:ext cx="10834329" cy="45997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C1D1FC-C84A-B237-CA4C-BCEEF35A3FB1}"/>
              </a:ext>
            </a:extLst>
          </p:cNvPr>
          <p:cNvSpPr/>
          <p:nvPr/>
        </p:nvSpPr>
        <p:spPr>
          <a:xfrm>
            <a:off x="-471539" y="4993942"/>
            <a:ext cx="13635089" cy="45997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99B41A-D5FD-0CFA-DABF-1934FE7D2E65}"/>
              </a:ext>
            </a:extLst>
          </p:cNvPr>
          <p:cNvSpPr/>
          <p:nvPr/>
        </p:nvSpPr>
        <p:spPr>
          <a:xfrm>
            <a:off x="303283" y="168671"/>
            <a:ext cx="11585434" cy="639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FA929148-A859-5853-9646-F2F82775C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3" y="4675232"/>
            <a:ext cx="3278879" cy="2048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D77253-1AA8-8463-0185-41E290362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AC406-670B-1A35-A5E4-AD612B1B7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A7C89-3C7D-5B48-49AF-8D1A61E72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C68F97-06F3-B366-DF06-2D3B7F271A43}"/>
              </a:ext>
            </a:extLst>
          </p:cNvPr>
          <p:cNvGrpSpPr/>
          <p:nvPr/>
        </p:nvGrpSpPr>
        <p:grpSpPr>
          <a:xfrm>
            <a:off x="838200" y="6581001"/>
            <a:ext cx="10515600" cy="308909"/>
            <a:chOff x="838200" y="6581001"/>
            <a:chExt cx="10515600" cy="30890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46C721-AE28-D922-F684-6B46D71CFB1B}"/>
                </a:ext>
              </a:extLst>
            </p:cNvPr>
            <p:cNvSpPr txBox="1"/>
            <p:nvPr/>
          </p:nvSpPr>
          <p:spPr>
            <a:xfrm>
              <a:off x="4288605" y="6581001"/>
              <a:ext cx="4114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www.solutionsfortheplanet.com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D8F558-DD66-FC86-1DCA-5B921631A437}"/>
                </a:ext>
              </a:extLst>
            </p:cNvPr>
            <p:cNvSpPr txBox="1"/>
            <p:nvPr/>
          </p:nvSpPr>
          <p:spPr>
            <a:xfrm>
              <a:off x="838200" y="6597753"/>
              <a:ext cx="3873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Solutions for the Planet Limited, Company No. 4375187.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1D7629-5AD9-FE58-66D6-C5F26ADAB539}"/>
                </a:ext>
              </a:extLst>
            </p:cNvPr>
            <p:cNvSpPr txBox="1"/>
            <p:nvPr/>
          </p:nvSpPr>
          <p:spPr>
            <a:xfrm>
              <a:off x="8686038" y="6612911"/>
              <a:ext cx="26677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 © 2022 All rights reserved.</a:t>
              </a:r>
              <a:endParaRPr lang="en-GB" sz="12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732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6541C1-DCB0-FFA2-2A92-34FC611EB72F}"/>
              </a:ext>
            </a:extLst>
          </p:cNvPr>
          <p:cNvSpPr/>
          <p:nvPr/>
        </p:nvSpPr>
        <p:spPr>
          <a:xfrm rot="20054117">
            <a:off x="-2394549" y="-3292624"/>
            <a:ext cx="9985538" cy="4956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794288-5E80-28C3-ACBA-48B92BC31258}"/>
              </a:ext>
            </a:extLst>
          </p:cNvPr>
          <p:cNvSpPr/>
          <p:nvPr/>
        </p:nvSpPr>
        <p:spPr>
          <a:xfrm rot="1640278">
            <a:off x="4599422" y="-2675453"/>
            <a:ext cx="10834329" cy="45997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00D68C-98AA-5673-D62B-D0284E704937}"/>
              </a:ext>
            </a:extLst>
          </p:cNvPr>
          <p:cNvSpPr/>
          <p:nvPr/>
        </p:nvSpPr>
        <p:spPr>
          <a:xfrm>
            <a:off x="-471539" y="4993942"/>
            <a:ext cx="13635089" cy="45997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1B5650-1F30-8BA3-C2EA-8B5272FB5BEB}"/>
              </a:ext>
            </a:extLst>
          </p:cNvPr>
          <p:cNvSpPr/>
          <p:nvPr/>
        </p:nvSpPr>
        <p:spPr>
          <a:xfrm>
            <a:off x="303283" y="168671"/>
            <a:ext cx="11585434" cy="639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798A9-7AF3-487B-B93E-BA6DA16CE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6A4047-9D47-D1D3-F19F-CEE99B56B8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743C4-25A3-E5C9-720E-9750E0519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855A7C6A-9B38-EEB7-BFC1-71C10BCFE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38" y="0"/>
            <a:ext cx="3278879" cy="20488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ACCC036-D66C-F807-8D99-D9F5B688226F}"/>
              </a:ext>
            </a:extLst>
          </p:cNvPr>
          <p:cNvGrpSpPr/>
          <p:nvPr/>
        </p:nvGrpSpPr>
        <p:grpSpPr>
          <a:xfrm>
            <a:off x="838200" y="6581001"/>
            <a:ext cx="10515600" cy="308909"/>
            <a:chOff x="838200" y="6581001"/>
            <a:chExt cx="10515600" cy="30890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C06362-DADF-368E-D179-A2277555F8D6}"/>
                </a:ext>
              </a:extLst>
            </p:cNvPr>
            <p:cNvSpPr txBox="1"/>
            <p:nvPr/>
          </p:nvSpPr>
          <p:spPr>
            <a:xfrm>
              <a:off x="4288605" y="6581001"/>
              <a:ext cx="4114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www.solutionsfortheplanet.com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649C16-1CC0-C524-7693-DA0BC9ADA259}"/>
                </a:ext>
              </a:extLst>
            </p:cNvPr>
            <p:cNvSpPr txBox="1"/>
            <p:nvPr/>
          </p:nvSpPr>
          <p:spPr>
            <a:xfrm>
              <a:off x="838200" y="6597753"/>
              <a:ext cx="3873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Solutions for the Planet Limited, Company No. 4375187.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1A4C9D-E476-8E0C-FAEA-2F8DA5EF3DD2}"/>
                </a:ext>
              </a:extLst>
            </p:cNvPr>
            <p:cNvSpPr txBox="1"/>
            <p:nvPr/>
          </p:nvSpPr>
          <p:spPr>
            <a:xfrm>
              <a:off x="8686038" y="6612911"/>
              <a:ext cx="26677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 © 2022 All rights reserved.</a:t>
              </a:r>
              <a:endParaRPr lang="en-GB" sz="12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845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entagon 16">
            <a:extLst>
              <a:ext uri="{FF2B5EF4-FFF2-40B4-BE49-F238E27FC236}">
                <a16:creationId xmlns:a16="http://schemas.microsoft.com/office/drawing/2014/main" id="{B3C6C1B4-D5E1-C400-084D-422C83F5806A}"/>
              </a:ext>
            </a:extLst>
          </p:cNvPr>
          <p:cNvSpPr/>
          <p:nvPr/>
        </p:nvSpPr>
        <p:spPr>
          <a:xfrm rot="20855875">
            <a:off x="10503346" y="2835292"/>
            <a:ext cx="2250715" cy="2462174"/>
          </a:xfrm>
          <a:prstGeom prst="pentagon">
            <a:avLst/>
          </a:prstGeom>
          <a:solidFill>
            <a:srgbClr val="FFDB1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D9836E8A-1CB7-3037-8D06-AFFA6BF821D3}"/>
              </a:ext>
            </a:extLst>
          </p:cNvPr>
          <p:cNvSpPr/>
          <p:nvPr/>
        </p:nvSpPr>
        <p:spPr>
          <a:xfrm rot="739788">
            <a:off x="-666497" y="2770207"/>
            <a:ext cx="2250715" cy="2462174"/>
          </a:xfrm>
          <a:prstGeom prst="pentagon">
            <a:avLst/>
          </a:prstGeom>
          <a:solidFill>
            <a:srgbClr val="FFDB1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73AF80-AE74-3D91-4F50-D0EC2DA13D52}"/>
              </a:ext>
            </a:extLst>
          </p:cNvPr>
          <p:cNvGrpSpPr/>
          <p:nvPr/>
        </p:nvGrpSpPr>
        <p:grpSpPr>
          <a:xfrm>
            <a:off x="-2394549" y="-3292624"/>
            <a:ext cx="17828300" cy="12886275"/>
            <a:chOff x="-2394549" y="-3292624"/>
            <a:chExt cx="17828300" cy="128862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6DF726-5E89-2064-359A-109CC3F5185C}"/>
                </a:ext>
              </a:extLst>
            </p:cNvPr>
            <p:cNvSpPr/>
            <p:nvPr/>
          </p:nvSpPr>
          <p:spPr>
            <a:xfrm rot="20054117">
              <a:off x="-2394549" y="-3292624"/>
              <a:ext cx="9985538" cy="49564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A5D927E-DE58-6AE3-F948-83BB4BAD2EB4}"/>
                </a:ext>
              </a:extLst>
            </p:cNvPr>
            <p:cNvSpPr/>
            <p:nvPr/>
          </p:nvSpPr>
          <p:spPr>
            <a:xfrm rot="1640278">
              <a:off x="4599422" y="-2675453"/>
              <a:ext cx="10834329" cy="45997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A8ABD3-F5B6-5A21-26F7-45135E6E1226}"/>
                </a:ext>
              </a:extLst>
            </p:cNvPr>
            <p:cNvSpPr/>
            <p:nvPr/>
          </p:nvSpPr>
          <p:spPr>
            <a:xfrm>
              <a:off x="-471539" y="4993942"/>
              <a:ext cx="13635089" cy="459970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A0306C2-E4A5-2A73-7A4D-C78A4F37CAD9}"/>
              </a:ext>
            </a:extLst>
          </p:cNvPr>
          <p:cNvSpPr/>
          <p:nvPr/>
        </p:nvSpPr>
        <p:spPr>
          <a:xfrm>
            <a:off x="303283" y="168671"/>
            <a:ext cx="11585434" cy="639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1040ADE9-11D4-1023-7D2A-8AD4C87E63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38" y="0"/>
            <a:ext cx="3278879" cy="204886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9ECBB8-758B-404D-B198-E116A3AC2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4EAEB-B0C1-2F67-EC1D-8B1BF871A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C99AC1-040E-768C-01BF-D04166E550D3}"/>
              </a:ext>
            </a:extLst>
          </p:cNvPr>
          <p:cNvGrpSpPr/>
          <p:nvPr/>
        </p:nvGrpSpPr>
        <p:grpSpPr>
          <a:xfrm>
            <a:off x="838200" y="6581001"/>
            <a:ext cx="10515600" cy="308909"/>
            <a:chOff x="838200" y="6581001"/>
            <a:chExt cx="10515600" cy="30890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143149-9CA5-B66A-0B33-8F2F7B8FAEF1}"/>
                </a:ext>
              </a:extLst>
            </p:cNvPr>
            <p:cNvSpPr txBox="1"/>
            <p:nvPr/>
          </p:nvSpPr>
          <p:spPr>
            <a:xfrm>
              <a:off x="4288605" y="6581001"/>
              <a:ext cx="4114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www.solutionsfortheplanet.com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708C8E-A630-670F-D477-9C420C724011}"/>
                </a:ext>
              </a:extLst>
            </p:cNvPr>
            <p:cNvSpPr txBox="1"/>
            <p:nvPr/>
          </p:nvSpPr>
          <p:spPr>
            <a:xfrm>
              <a:off x="838200" y="6597753"/>
              <a:ext cx="3873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Solutions for the Planet Limited, Company No. 4375187.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AF17AA-EE5E-1394-D283-9382638763C4}"/>
                </a:ext>
              </a:extLst>
            </p:cNvPr>
            <p:cNvSpPr txBox="1"/>
            <p:nvPr/>
          </p:nvSpPr>
          <p:spPr>
            <a:xfrm>
              <a:off x="8686038" y="6612911"/>
              <a:ext cx="26677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 © 2022 All rights reserved.</a:t>
              </a:r>
              <a:endParaRPr lang="en-GB" sz="12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59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EFC43-8910-1154-8ED9-71AD1F993F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Development Sessions  </a:t>
            </a:r>
          </a:p>
        </p:txBody>
      </p:sp>
    </p:spTree>
    <p:extLst>
      <p:ext uri="{BB962C8B-B14F-4D97-AF65-F5344CB8AC3E}">
        <p14:creationId xmlns:p14="http://schemas.microsoft.com/office/powerpoint/2010/main" val="3944909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C21C7-DED9-4FB8-8279-B8850463A2A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48000" y="630238"/>
            <a:ext cx="9144000" cy="685800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chemeClr val="tx2"/>
                </a:solidFill>
              </a:rPr>
              <a:t>What is a Mentor?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096991-4811-4A4D-A874-C6F6AB7EDC89}"/>
              </a:ext>
            </a:extLst>
          </p:cNvPr>
          <p:cNvSpPr txBox="1"/>
          <p:nvPr/>
        </p:nvSpPr>
        <p:spPr>
          <a:xfrm>
            <a:off x="5868998" y="1371725"/>
            <a:ext cx="1428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0000"/>
                </a:solidFill>
              </a:rPr>
              <a:t>Advisor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A8C19A-ED11-49D6-B2AD-8444A54E2C76}"/>
              </a:ext>
            </a:extLst>
          </p:cNvPr>
          <p:cNvSpPr txBox="1"/>
          <p:nvPr/>
        </p:nvSpPr>
        <p:spPr>
          <a:xfrm>
            <a:off x="2262188" y="913412"/>
            <a:ext cx="1428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0000"/>
                </a:solidFill>
              </a:rPr>
              <a:t>Guide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7E6945-DDD2-444B-9166-06907CC678C8}"/>
              </a:ext>
            </a:extLst>
          </p:cNvPr>
          <p:cNvSpPr txBox="1"/>
          <p:nvPr/>
        </p:nvSpPr>
        <p:spPr>
          <a:xfrm>
            <a:off x="5189120" y="3544645"/>
            <a:ext cx="1428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0000"/>
                </a:solidFill>
              </a:rPr>
              <a:t>Coach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7A01FD-8271-4B40-8B64-EB911A15A3EA}"/>
              </a:ext>
            </a:extLst>
          </p:cNvPr>
          <p:cNvSpPr txBox="1"/>
          <p:nvPr/>
        </p:nvSpPr>
        <p:spPr>
          <a:xfrm>
            <a:off x="1314094" y="3661526"/>
            <a:ext cx="1428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0000"/>
                </a:solidFill>
              </a:rPr>
              <a:t>Supporter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15DAFE-C81C-42E6-BC29-1C7F0F09FECC}"/>
              </a:ext>
            </a:extLst>
          </p:cNvPr>
          <p:cNvSpPr txBox="1"/>
          <p:nvPr/>
        </p:nvSpPr>
        <p:spPr>
          <a:xfrm>
            <a:off x="9239250" y="1603764"/>
            <a:ext cx="1428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0000"/>
                </a:solidFill>
              </a:rPr>
              <a:t>Guru</a:t>
            </a:r>
            <a:endParaRPr lang="en-GB">
              <a:solidFill>
                <a:srgbClr val="000000"/>
              </a:solidFill>
            </a:endParaRPr>
          </a:p>
        </p:txBody>
      </p:sp>
      <p:pic>
        <p:nvPicPr>
          <p:cNvPr id="1026" name="Picture 2" descr="Kung Fu Panda’s Master Shifu ">
            <a:extLst>
              <a:ext uri="{FF2B5EF4-FFF2-40B4-BE49-F238E27FC236}">
                <a16:creationId xmlns:a16="http://schemas.microsoft.com/office/drawing/2014/main" id="{BFE246E5-81E2-456C-BA57-8EFD96ED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1433523"/>
            <a:ext cx="3881437" cy="194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fessor Dumbledore">
            <a:extLst>
              <a:ext uri="{FF2B5EF4-FFF2-40B4-BE49-F238E27FC236}">
                <a16:creationId xmlns:a16="http://schemas.microsoft.com/office/drawing/2014/main" id="{C99DE430-0FBC-4809-8C73-225D70B3D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680" y="1960679"/>
            <a:ext cx="2963386" cy="144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oda ">
            <a:extLst>
              <a:ext uri="{FF2B5EF4-FFF2-40B4-BE49-F238E27FC236}">
                <a16:creationId xmlns:a16="http://schemas.microsoft.com/office/drawing/2014/main" id="{8A707629-22E7-40A9-B575-61761BD5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47" y="2161200"/>
            <a:ext cx="2963386" cy="185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 Steve Jobs mentored Mark Zuckerberg">
            <a:extLst>
              <a:ext uri="{FF2B5EF4-FFF2-40B4-BE49-F238E27FC236}">
                <a16:creationId xmlns:a16="http://schemas.microsoft.com/office/drawing/2014/main" id="{73C05300-B5B9-4C08-97F1-969331A9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91" y="4145982"/>
            <a:ext cx="2513238" cy="187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 Oprah Winfrey mentored by Maya Angelou">
            <a:extLst>
              <a:ext uri="{FF2B5EF4-FFF2-40B4-BE49-F238E27FC236}">
                <a16:creationId xmlns:a16="http://schemas.microsoft.com/office/drawing/2014/main" id="{1B44AB97-A61E-48CF-A0D2-99A0F4A9C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180" y="4580856"/>
            <a:ext cx="2406970" cy="144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4F93A0-A971-4C3A-8940-559CC4175274}"/>
              </a:ext>
            </a:extLst>
          </p:cNvPr>
          <p:cNvSpPr txBox="1"/>
          <p:nvPr/>
        </p:nvSpPr>
        <p:spPr>
          <a:xfrm>
            <a:off x="9315793" y="4123191"/>
            <a:ext cx="2018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0000"/>
                </a:solidFill>
              </a:rPr>
              <a:t>Motivator</a:t>
            </a:r>
          </a:p>
        </p:txBody>
      </p:sp>
      <p:pic>
        <p:nvPicPr>
          <p:cNvPr id="5" name="Picture 2" descr="Incoming England boss Sarina Wiegman meets the media - SheKicks">
            <a:extLst>
              <a:ext uri="{FF2B5EF4-FFF2-40B4-BE49-F238E27FC236}">
                <a16:creationId xmlns:a16="http://schemas.microsoft.com/office/drawing/2014/main" id="{26946C94-9B9C-79D7-1566-AE1CBA8E8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014" y="4006310"/>
            <a:ext cx="3153061" cy="212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1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9" grpId="0"/>
      <p:bldP spid="22" grpId="0"/>
      <p:bldP spid="2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D36AB-B556-B37C-DC1C-24818207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6"/>
                </a:solidFill>
              </a:rPr>
              <a:t>Roles in Development Sessions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FA638-ECEE-ABBA-E90A-174B483DF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669"/>
            <a:ext cx="10515600" cy="4820835"/>
          </a:xfrm>
        </p:spPr>
        <p:txBody>
          <a:bodyPr>
            <a:normAutofit fontScale="92500" lnSpcReduction="20000"/>
          </a:bodyPr>
          <a:lstStyle/>
          <a:p>
            <a:r>
              <a:rPr lang="en-GB" sz="2400">
                <a:solidFill>
                  <a:schemeClr val="accent6"/>
                </a:solidFill>
              </a:rPr>
              <a:t>Teachers – to organise and facilitate the session </a:t>
            </a:r>
          </a:p>
          <a:p>
            <a:pPr marL="514350" indent="-514350">
              <a:buAutoNum type="arabicPeriod"/>
            </a:pPr>
            <a:r>
              <a:rPr lang="en-GB" sz="2400">
                <a:solidFill>
                  <a:schemeClr val="accent6"/>
                </a:solidFill>
              </a:rPr>
              <a:t>let the mentors know what you will be focussing on in the session. </a:t>
            </a:r>
          </a:p>
          <a:p>
            <a:pPr marL="514350" indent="-514350">
              <a:buAutoNum type="arabicPeriod"/>
            </a:pPr>
            <a:r>
              <a:rPr lang="en-GB" sz="2400">
                <a:solidFill>
                  <a:schemeClr val="accent6"/>
                </a:solidFill>
              </a:rPr>
              <a:t>give as much notice as possible if a session needs to be cancelled or postponed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sz="2400">
                <a:solidFill>
                  <a:schemeClr val="accent6"/>
                </a:solidFill>
              </a:rPr>
              <a:t>direct mentors to which teams it would be useful to work with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sz="2400">
                <a:solidFill>
                  <a:schemeClr val="accent6"/>
                </a:solidFill>
              </a:rPr>
              <a:t>teachers are there to mentor the teams too</a:t>
            </a:r>
          </a:p>
          <a:p>
            <a:endParaRPr lang="en-GB" sz="2400">
              <a:solidFill>
                <a:schemeClr val="accent6"/>
              </a:solidFill>
            </a:endParaRPr>
          </a:p>
          <a:p>
            <a:r>
              <a:rPr lang="en-GB" sz="2400">
                <a:solidFill>
                  <a:schemeClr val="accent6"/>
                </a:solidFill>
              </a:rPr>
              <a:t>Mentors -  to support with different teams.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>
                <a:solidFill>
                  <a:schemeClr val="accent6"/>
                </a:solidFill>
              </a:rPr>
              <a:t>give as much notice as possible if you are unable to make a session – and see if another mentor can take your place, or advise teachers when you will be able to come instead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>
                <a:solidFill>
                  <a:schemeClr val="accent6"/>
                </a:solidFill>
              </a:rPr>
              <a:t>Attend 3 sessions (more if you are able to </a:t>
            </a:r>
            <a:r>
              <a:rPr lang="en-GB" sz="2400">
                <a:solidFill>
                  <a:schemeClr val="accent6"/>
                </a:solidFill>
                <a:sym typeface="Wingdings" panose="05000000000000000000" pitchFamily="2" charset="2"/>
              </a:rPr>
              <a:t> )</a:t>
            </a:r>
            <a:endParaRPr lang="en-GB" sz="2400">
              <a:solidFill>
                <a:schemeClr val="accent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>
                <a:solidFill>
                  <a:schemeClr val="accent6"/>
                </a:solidFill>
              </a:rPr>
              <a:t>advise teams like you did on the Big Ideas Day.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>
                <a:solidFill>
                  <a:schemeClr val="accent6"/>
                </a:solidFill>
              </a:rPr>
              <a:t>bring in your expertise from work and life experience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>
                <a:solidFill>
                  <a:schemeClr val="accent6"/>
                </a:solidFill>
              </a:rPr>
              <a:t>ask teachers for direction if unsure</a:t>
            </a:r>
          </a:p>
        </p:txBody>
      </p:sp>
    </p:spTree>
    <p:extLst>
      <p:ext uri="{BB962C8B-B14F-4D97-AF65-F5344CB8AC3E}">
        <p14:creationId xmlns:p14="http://schemas.microsoft.com/office/powerpoint/2010/main" val="591712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8924EDF-7E84-45ED-9D26-BC9AE368CF87}"/>
              </a:ext>
            </a:extLst>
          </p:cNvPr>
          <p:cNvSpPr txBox="1"/>
          <p:nvPr/>
        </p:nvSpPr>
        <p:spPr>
          <a:xfrm>
            <a:off x="671956" y="493692"/>
            <a:ext cx="7684035" cy="78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>
                <a:solidFill>
                  <a:schemeClr val="accent6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What should you do?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69E673-8D6B-40E5-2A1C-2B68603238B4}"/>
              </a:ext>
            </a:extLst>
          </p:cNvPr>
          <p:cNvGrpSpPr/>
          <p:nvPr/>
        </p:nvGrpSpPr>
        <p:grpSpPr>
          <a:xfrm>
            <a:off x="564289" y="1577806"/>
            <a:ext cx="10721890" cy="3455454"/>
            <a:chOff x="564289" y="1577806"/>
            <a:chExt cx="10721890" cy="345545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FF0DFB7-D121-456B-BAE4-23B89F588E7F}"/>
                </a:ext>
              </a:extLst>
            </p:cNvPr>
            <p:cNvSpPr/>
            <p:nvPr/>
          </p:nvSpPr>
          <p:spPr>
            <a:xfrm>
              <a:off x="564289" y="2355604"/>
              <a:ext cx="10721890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lvl="1" indent="-457200">
                <a:buFont typeface="+mj-lt"/>
                <a:buAutoNum type="arabicPeriod"/>
              </a:pPr>
              <a:r>
                <a:rPr lang="en-GB" sz="2400">
                  <a:solidFill>
                    <a:schemeClr val="accent6"/>
                  </a:solidFill>
                </a:rPr>
                <a:t>RECOGNISE – Signs of abuse/disclosure 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en-GB" sz="2400">
                  <a:solidFill>
                    <a:schemeClr val="accent6"/>
                  </a:solidFill>
                </a:rPr>
                <a:t>RESPOND – Follow the disclosure process 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en-GB" sz="2400">
                  <a:solidFill>
                    <a:schemeClr val="accent6"/>
                  </a:solidFill>
                </a:rPr>
                <a:t>REPORT – Contact S4TP’s Big Ideas Programme Manager or Coordinator and School Safeguarding Lead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en-GB" sz="2400">
                  <a:solidFill>
                    <a:schemeClr val="accent6"/>
                  </a:solidFill>
                </a:rPr>
                <a:t>RECORD – Write down the facts as accurately as possible.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en-GB" sz="2400">
                  <a:solidFill>
                    <a:schemeClr val="accent6"/>
                  </a:solidFill>
                </a:rPr>
                <a:t>REFER – Big Ideas Programme Manager or Coordinator refer to S4TP Designated Safeguarding Lead (Jen Baughan) who will take necessary </a:t>
              </a:r>
              <a:r>
                <a:rPr lang="en-GB" sz="2400"/>
                <a:t>steps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4B8466-FA3D-4B07-99C6-51D61C833446}"/>
                </a:ext>
              </a:extLst>
            </p:cNvPr>
            <p:cNvSpPr txBox="1"/>
            <p:nvPr/>
          </p:nvSpPr>
          <p:spPr>
            <a:xfrm>
              <a:off x="1000540" y="1577806"/>
              <a:ext cx="61092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800">
                  <a:solidFill>
                    <a:schemeClr val="accent6"/>
                  </a:solidFill>
                </a:rPr>
                <a:t>5 R’s model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5AC347-2396-B5B7-2448-7733570265D8}"/>
              </a:ext>
            </a:extLst>
          </p:cNvPr>
          <p:cNvGrpSpPr/>
          <p:nvPr/>
        </p:nvGrpSpPr>
        <p:grpSpPr>
          <a:xfrm>
            <a:off x="671956" y="2101026"/>
            <a:ext cx="4946072" cy="3246024"/>
            <a:chOff x="979162" y="1805988"/>
            <a:chExt cx="4946072" cy="324602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F7DF945-51CF-3A32-F3BA-B020D7A53080}"/>
                </a:ext>
              </a:extLst>
            </p:cNvPr>
            <p:cNvSpPr/>
            <p:nvPr/>
          </p:nvSpPr>
          <p:spPr>
            <a:xfrm>
              <a:off x="979162" y="1805988"/>
              <a:ext cx="4946072" cy="324602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6"/>
                </a:solidFill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7718C0B-97A7-2C93-4E24-0E6240D30975}"/>
                </a:ext>
              </a:extLst>
            </p:cNvPr>
            <p:cNvSpPr/>
            <p:nvPr/>
          </p:nvSpPr>
          <p:spPr>
            <a:xfrm>
              <a:off x="1131562" y="1958388"/>
              <a:ext cx="4631929" cy="2918412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accent6"/>
                  </a:solidFill>
                </a:rPr>
                <a:t>Listen – Do not commit to Secrecy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1C00BA-1A79-04A5-A333-857891751DB7}"/>
              </a:ext>
            </a:extLst>
          </p:cNvPr>
          <p:cNvGrpSpPr/>
          <p:nvPr/>
        </p:nvGrpSpPr>
        <p:grpSpPr>
          <a:xfrm>
            <a:off x="6340107" y="2101026"/>
            <a:ext cx="4946072" cy="3246024"/>
            <a:chOff x="6266766" y="1805988"/>
            <a:chExt cx="4946072" cy="32460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133D55-96B0-51C6-B751-4DBD4565BCF6}"/>
                </a:ext>
              </a:extLst>
            </p:cNvPr>
            <p:cNvSpPr/>
            <p:nvPr/>
          </p:nvSpPr>
          <p:spPr>
            <a:xfrm>
              <a:off x="6266766" y="1805988"/>
              <a:ext cx="4946072" cy="324602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5F9891F-4250-9A01-91A6-C70E99CBF142}"/>
                </a:ext>
              </a:extLst>
            </p:cNvPr>
            <p:cNvSpPr/>
            <p:nvPr/>
          </p:nvSpPr>
          <p:spPr>
            <a:xfrm>
              <a:off x="6389809" y="1969794"/>
              <a:ext cx="4631929" cy="2918412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accent6"/>
                  </a:solidFill>
                </a:rPr>
                <a:t>Report – Tell the Facilitator from S4TP and the lead teacher at the school</a:t>
              </a:r>
              <a:r>
                <a:rPr lang="en-GB"/>
                <a:t>.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57D586-6EB4-E130-9D6D-5534ACD23619}"/>
              </a:ext>
            </a:extLst>
          </p:cNvPr>
          <p:cNvGrpSpPr/>
          <p:nvPr/>
        </p:nvGrpSpPr>
        <p:grpSpPr>
          <a:xfrm>
            <a:off x="3378858" y="3303259"/>
            <a:ext cx="4946072" cy="3246024"/>
            <a:chOff x="979162" y="1805988"/>
            <a:chExt cx="4946072" cy="324602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F55386B-7AAE-6EB5-CDC3-AE0A8600CDD3}"/>
                </a:ext>
              </a:extLst>
            </p:cNvPr>
            <p:cNvSpPr/>
            <p:nvPr/>
          </p:nvSpPr>
          <p:spPr>
            <a:xfrm>
              <a:off x="979162" y="1805988"/>
              <a:ext cx="4946072" cy="324602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6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A7BFDE-693E-611B-8BA9-17A91D582E80}"/>
                </a:ext>
              </a:extLst>
            </p:cNvPr>
            <p:cNvSpPr/>
            <p:nvPr/>
          </p:nvSpPr>
          <p:spPr>
            <a:xfrm>
              <a:off x="1131562" y="1958388"/>
              <a:ext cx="4631929" cy="2918412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accent6"/>
                  </a:solidFill>
                </a:rPr>
                <a:t>Our mentors will not be asked to be DBS checked as part of the programme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51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F0DFB7-D121-456B-BAE4-23B89F588E7F}"/>
              </a:ext>
            </a:extLst>
          </p:cNvPr>
          <p:cNvSpPr/>
          <p:nvPr/>
        </p:nvSpPr>
        <p:spPr>
          <a:xfrm>
            <a:off x="671956" y="1914762"/>
            <a:ext cx="110771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6"/>
                </a:solidFill>
              </a:rPr>
              <a:t>All S4TP staff have Child Protection training including the 5 R’s model.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6"/>
                </a:solidFill>
              </a:rPr>
              <a:t>Child Protection and Safeguarding Policies and Procedures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6"/>
                </a:solidFill>
              </a:rPr>
              <a:t>Ask all mentors to agree to the above and sign a Code of Conduct – this is to be done before the first Big Ideas Day/school visit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6"/>
                </a:solidFill>
              </a:rPr>
              <a:t>Appoint a Designated Safeguarding Lead – Jen Baughan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6"/>
                </a:solidFill>
              </a:rPr>
              <a:t>All S4TP Staff have DBS Checks and are signed up to the update service</a:t>
            </a:r>
          </a:p>
          <a:p>
            <a:endParaRPr lang="en-GB" sz="2800">
              <a:solidFill>
                <a:schemeClr val="accent6"/>
              </a:solidFill>
            </a:endParaRPr>
          </a:p>
          <a:p>
            <a:pPr algn="ctr"/>
            <a:r>
              <a:rPr lang="en-GB" sz="2800" b="1">
                <a:solidFill>
                  <a:schemeClr val="accent6"/>
                </a:solidFill>
              </a:rPr>
              <a:t>IMPORTANT: As all activities on the Big Ideas Programme, are ‘regulated’ either by S4TP or the school, mentors are not required to be DBS checked so should never be left in a position where they are alone with students.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24EDF-7E84-45ED-9D26-BC9AE368CF87}"/>
              </a:ext>
            </a:extLst>
          </p:cNvPr>
          <p:cNvSpPr txBox="1"/>
          <p:nvPr/>
        </p:nvSpPr>
        <p:spPr>
          <a:xfrm>
            <a:off x="720725" y="672822"/>
            <a:ext cx="7684035" cy="78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>
                <a:solidFill>
                  <a:schemeClr val="accent6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What steps S4TP have taken…</a:t>
            </a:r>
          </a:p>
        </p:txBody>
      </p:sp>
    </p:spTree>
    <p:extLst>
      <p:ext uri="{BB962C8B-B14F-4D97-AF65-F5344CB8AC3E}">
        <p14:creationId xmlns:p14="http://schemas.microsoft.com/office/powerpoint/2010/main" val="233807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D36AB-B556-B37C-DC1C-248182075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88873" cy="1325563"/>
          </a:xfrm>
        </p:spPr>
        <p:txBody>
          <a:bodyPr/>
          <a:lstStyle/>
          <a:p>
            <a:r>
              <a:rPr lang="en-GB">
                <a:solidFill>
                  <a:schemeClr val="accent6"/>
                </a:solidFill>
              </a:rPr>
              <a:t>What do development sessions look like? </a:t>
            </a:r>
          </a:p>
        </p:txBody>
      </p:sp>
      <p:pic>
        <p:nvPicPr>
          <p:cNvPr id="7" name="Picture 6" descr="A picture containing person, floor, indoor&#10;&#10;Description automatically generated">
            <a:extLst>
              <a:ext uri="{FF2B5EF4-FFF2-40B4-BE49-F238E27FC236}">
                <a16:creationId xmlns:a16="http://schemas.microsoft.com/office/drawing/2014/main" id="{575E51BC-06E9-F1B1-283D-22BC7BD38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124" y="449324"/>
            <a:ext cx="2339898" cy="3119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77896-9C9D-DE6E-8D5F-9CBA330F4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792" y="1655352"/>
            <a:ext cx="4070275" cy="3052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CE71DD-32BB-C99E-770A-FB3633B17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793" y="1764651"/>
            <a:ext cx="4070276" cy="3052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570B66-CC8B-1B9B-CFA9-7906E76D5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832" y="3002883"/>
            <a:ext cx="3364784" cy="2523588"/>
          </a:xfrm>
          <a:prstGeom prst="rect">
            <a:avLst/>
          </a:prstGeom>
        </p:spPr>
      </p:pic>
      <p:pic>
        <p:nvPicPr>
          <p:cNvPr id="11" name="Picture 10" descr="A group of people sitting at a table writing on paper&#10;&#10;Description automatically generated with low confidence">
            <a:extLst>
              <a:ext uri="{FF2B5EF4-FFF2-40B4-BE49-F238E27FC236}">
                <a16:creationId xmlns:a16="http://schemas.microsoft.com/office/drawing/2014/main" id="{2924A067-7713-DE0D-72AE-48C1AA4D25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8553" y="3789558"/>
            <a:ext cx="2333544" cy="29647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441776-8084-E653-55F4-348701CDC6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525" t="20591" r="19504" b="63895"/>
          <a:stretch/>
        </p:blipFill>
        <p:spPr>
          <a:xfrm>
            <a:off x="5351041" y="3817404"/>
            <a:ext cx="3508302" cy="2621277"/>
          </a:xfrm>
          <a:prstGeom prst="rect">
            <a:avLst/>
          </a:prstGeom>
        </p:spPr>
      </p:pic>
      <p:pic>
        <p:nvPicPr>
          <p:cNvPr id="5" name="Picture 4" descr="A picture containing text, person, outdoor, person&#10;&#10;Description automatically generated">
            <a:extLst>
              <a:ext uri="{FF2B5EF4-FFF2-40B4-BE49-F238E27FC236}">
                <a16:creationId xmlns:a16="http://schemas.microsoft.com/office/drawing/2014/main" id="{7710209D-FA68-ABC1-A7A7-2CBBC4B73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245" y="3011833"/>
            <a:ext cx="2610782" cy="34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C6B278D-209D-3244-8717-1A1CB1D9918D}"/>
              </a:ext>
            </a:extLst>
          </p:cNvPr>
          <p:cNvGrpSpPr/>
          <p:nvPr/>
        </p:nvGrpSpPr>
        <p:grpSpPr>
          <a:xfrm>
            <a:off x="7364633" y="1683597"/>
            <a:ext cx="1246909" cy="1047404"/>
            <a:chOff x="9858895" y="1911013"/>
            <a:chExt cx="1662545" cy="1396538"/>
          </a:xfrm>
        </p:grpSpPr>
        <p:sp>
          <p:nvSpPr>
            <p:cNvPr id="7" name="Cloud Callout 5">
              <a:extLst>
                <a:ext uri="{FF2B5EF4-FFF2-40B4-BE49-F238E27FC236}">
                  <a16:creationId xmlns:a16="http://schemas.microsoft.com/office/drawing/2014/main" id="{2F7A659D-0205-8047-98FB-5C280706F84B}"/>
                </a:ext>
              </a:extLst>
            </p:cNvPr>
            <p:cNvSpPr/>
            <p:nvPr/>
          </p:nvSpPr>
          <p:spPr>
            <a:xfrm>
              <a:off x="9858895" y="1911013"/>
              <a:ext cx="1662545" cy="1396538"/>
            </a:xfrm>
            <a:prstGeom prst="cloudCallou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671847-0B17-AA4F-A1B6-9E169CABA673}"/>
                </a:ext>
              </a:extLst>
            </p:cNvPr>
            <p:cNvSpPr txBox="1"/>
            <p:nvPr/>
          </p:nvSpPr>
          <p:spPr>
            <a:xfrm>
              <a:off x="9997535" y="2234978"/>
              <a:ext cx="1346662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GB" sz="1350" b="1">
                  <a:solidFill>
                    <a:prstClr val="white"/>
                  </a:solidFill>
                </a:rPr>
                <a:t>It’s not possible…..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D2D8EE4-475F-2D43-94CC-684057B8FB8E}"/>
              </a:ext>
            </a:extLst>
          </p:cNvPr>
          <p:cNvGrpSpPr/>
          <p:nvPr/>
        </p:nvGrpSpPr>
        <p:grpSpPr>
          <a:xfrm>
            <a:off x="5604798" y="894120"/>
            <a:ext cx="1366691" cy="1028803"/>
            <a:chOff x="4422371" y="1762298"/>
            <a:chExt cx="2415722" cy="1995055"/>
          </a:xfrm>
        </p:grpSpPr>
        <p:sp>
          <p:nvSpPr>
            <p:cNvPr id="11" name="Explosion 1 9">
              <a:extLst>
                <a:ext uri="{FF2B5EF4-FFF2-40B4-BE49-F238E27FC236}">
                  <a16:creationId xmlns:a16="http://schemas.microsoft.com/office/drawing/2014/main" id="{D28CED6F-2FE6-FF47-804B-4F02AFEA43CA}"/>
                </a:ext>
              </a:extLst>
            </p:cNvPr>
            <p:cNvSpPr/>
            <p:nvPr/>
          </p:nvSpPr>
          <p:spPr>
            <a:xfrm>
              <a:off x="4422371" y="1762298"/>
              <a:ext cx="2327564" cy="1995055"/>
            </a:xfrm>
            <a:prstGeom prst="irregularSeal1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936A7E-4EDD-0941-ADFD-19B4A2D0A313}"/>
                </a:ext>
              </a:extLst>
            </p:cNvPr>
            <p:cNvSpPr txBox="1"/>
            <p:nvPr/>
          </p:nvSpPr>
          <p:spPr>
            <a:xfrm>
              <a:off x="5092421" y="2420848"/>
              <a:ext cx="1745672" cy="716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b="1">
                  <a:solidFill>
                    <a:prstClr val="white"/>
                  </a:solidFill>
                </a:rPr>
                <a:t>NO!</a:t>
              </a:r>
            </a:p>
          </p:txBody>
        </p:sp>
      </p:grpSp>
      <p:sp>
        <p:nvSpPr>
          <p:cNvPr id="13" name="Oval Callout 14">
            <a:extLst>
              <a:ext uri="{FF2B5EF4-FFF2-40B4-BE49-F238E27FC236}">
                <a16:creationId xmlns:a16="http://schemas.microsoft.com/office/drawing/2014/main" id="{D934A8C9-1678-BA47-B8EA-7E2CFD44A756}"/>
              </a:ext>
            </a:extLst>
          </p:cNvPr>
          <p:cNvSpPr/>
          <p:nvPr/>
        </p:nvSpPr>
        <p:spPr>
          <a:xfrm rot="10800000">
            <a:off x="9283447" y="4864816"/>
            <a:ext cx="1808816" cy="1010834"/>
          </a:xfrm>
          <a:prstGeom prst="wedgeEllipseCallout">
            <a:avLst>
              <a:gd name="adj1" fmla="val -42489"/>
              <a:gd name="adj2" fmla="val -66940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BFE6A9-5E90-A642-885D-44CA947D1440}"/>
              </a:ext>
            </a:extLst>
          </p:cNvPr>
          <p:cNvSpPr txBox="1"/>
          <p:nvPr/>
        </p:nvSpPr>
        <p:spPr>
          <a:xfrm>
            <a:off x="9334121" y="5026231"/>
            <a:ext cx="170892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350" b="1">
                <a:solidFill>
                  <a:prstClr val="white"/>
                </a:solidFill>
              </a:rPr>
              <a:t>It might work in other places but not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D4A371-6637-EE41-89B8-A989EC1AC992}"/>
              </a:ext>
            </a:extLst>
          </p:cNvPr>
          <p:cNvGrpSpPr/>
          <p:nvPr/>
        </p:nvGrpSpPr>
        <p:grpSpPr>
          <a:xfrm>
            <a:off x="9270060" y="2808229"/>
            <a:ext cx="2649682" cy="1865675"/>
            <a:chOff x="9374091" y="4008577"/>
            <a:chExt cx="2955727" cy="1995055"/>
          </a:xfrm>
          <a:solidFill>
            <a:srgbClr val="FF0000"/>
          </a:solidFill>
        </p:grpSpPr>
        <p:sp>
          <p:nvSpPr>
            <p:cNvPr id="16" name="Explosion 1 18">
              <a:extLst>
                <a:ext uri="{FF2B5EF4-FFF2-40B4-BE49-F238E27FC236}">
                  <a16:creationId xmlns:a16="http://schemas.microsoft.com/office/drawing/2014/main" id="{474CD94B-BB7A-DB4E-9C08-9F6F40BC5ED2}"/>
                </a:ext>
              </a:extLst>
            </p:cNvPr>
            <p:cNvSpPr/>
            <p:nvPr/>
          </p:nvSpPr>
          <p:spPr>
            <a:xfrm>
              <a:off x="9374091" y="4008577"/>
              <a:ext cx="2327564" cy="1995055"/>
            </a:xfrm>
            <a:prstGeom prst="irregularSeal1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726F6D-AE95-D640-8F5B-4EF4A8A1B6BA}"/>
                </a:ext>
              </a:extLst>
            </p:cNvPr>
            <p:cNvSpPr txBox="1"/>
            <p:nvPr/>
          </p:nvSpPr>
          <p:spPr>
            <a:xfrm>
              <a:off x="9690527" y="4796779"/>
              <a:ext cx="2639291" cy="3455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sz="1500" b="1">
                  <a:solidFill>
                    <a:prstClr val="white"/>
                  </a:solidFill>
                </a:rPr>
                <a:t>It already exists!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22EC49-5201-4246-99D9-3831D3DF5DBA}"/>
              </a:ext>
            </a:extLst>
          </p:cNvPr>
          <p:cNvGrpSpPr/>
          <p:nvPr/>
        </p:nvGrpSpPr>
        <p:grpSpPr>
          <a:xfrm>
            <a:off x="4082788" y="4949103"/>
            <a:ext cx="1758142" cy="947651"/>
            <a:chOff x="5016731" y="4461485"/>
            <a:chExt cx="2344189" cy="1263535"/>
          </a:xfrm>
          <a:solidFill>
            <a:srgbClr val="FFC000"/>
          </a:solidFill>
        </p:grpSpPr>
        <p:sp>
          <p:nvSpPr>
            <p:cNvPr id="19" name="Oval Callout 21">
              <a:extLst>
                <a:ext uri="{FF2B5EF4-FFF2-40B4-BE49-F238E27FC236}">
                  <a16:creationId xmlns:a16="http://schemas.microsoft.com/office/drawing/2014/main" id="{D0FB0CE0-AA5B-9C42-969B-8AC5415A94CB}"/>
                </a:ext>
              </a:extLst>
            </p:cNvPr>
            <p:cNvSpPr/>
            <p:nvPr/>
          </p:nvSpPr>
          <p:spPr>
            <a:xfrm rot="10800000">
              <a:off x="5016731" y="4461485"/>
              <a:ext cx="2344189" cy="1263535"/>
            </a:xfrm>
            <a:prstGeom prst="wedgeEllipseCallou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B91500-9DB8-B540-98D1-7B74839CF29C}"/>
                </a:ext>
              </a:extLst>
            </p:cNvPr>
            <p:cNvSpPr txBox="1"/>
            <p:nvPr/>
          </p:nvSpPr>
          <p:spPr>
            <a:xfrm>
              <a:off x="5274428" y="4736608"/>
              <a:ext cx="207818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sz="1500" b="1">
                  <a:solidFill>
                    <a:prstClr val="white"/>
                  </a:solidFill>
                </a:rPr>
                <a:t>Our customers won’t like that!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2898F9-4075-5545-840E-97296E3C7EED}"/>
              </a:ext>
            </a:extLst>
          </p:cNvPr>
          <p:cNvGrpSpPr/>
          <p:nvPr/>
        </p:nvGrpSpPr>
        <p:grpSpPr>
          <a:xfrm>
            <a:off x="5513452" y="2960876"/>
            <a:ext cx="1539393" cy="988712"/>
            <a:chOff x="9161935" y="3646010"/>
            <a:chExt cx="2359505" cy="1263535"/>
          </a:xfrm>
        </p:grpSpPr>
        <p:sp>
          <p:nvSpPr>
            <p:cNvPr id="22" name="Oval Callout 25">
              <a:extLst>
                <a:ext uri="{FF2B5EF4-FFF2-40B4-BE49-F238E27FC236}">
                  <a16:creationId xmlns:a16="http://schemas.microsoft.com/office/drawing/2014/main" id="{E09630F2-D971-0F4E-9165-CA65F7F4DC60}"/>
                </a:ext>
              </a:extLst>
            </p:cNvPr>
            <p:cNvSpPr/>
            <p:nvPr/>
          </p:nvSpPr>
          <p:spPr>
            <a:xfrm>
              <a:off x="9177251" y="3646010"/>
              <a:ext cx="2344189" cy="1263535"/>
            </a:xfrm>
            <a:prstGeom prst="wedgeEllipseCallout">
              <a:avLst>
                <a:gd name="adj1" fmla="val -55585"/>
                <a:gd name="adj2" fmla="val 29605"/>
              </a:avLst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5C19834-200E-314E-BA94-92B51B165B00}"/>
                </a:ext>
              </a:extLst>
            </p:cNvPr>
            <p:cNvSpPr txBox="1"/>
            <p:nvPr/>
          </p:nvSpPr>
          <p:spPr>
            <a:xfrm>
              <a:off x="9161935" y="3899223"/>
              <a:ext cx="2280208" cy="7079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GB" sz="1500" b="1">
                  <a:solidFill>
                    <a:prstClr val="white"/>
                  </a:solidFill>
                </a:rPr>
                <a:t>It’s too expensive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34DA5B-6C96-AC47-AFDC-7529E6A25C3E}"/>
              </a:ext>
            </a:extLst>
          </p:cNvPr>
          <p:cNvGrpSpPr/>
          <p:nvPr/>
        </p:nvGrpSpPr>
        <p:grpSpPr>
          <a:xfrm>
            <a:off x="2934132" y="3020172"/>
            <a:ext cx="2579320" cy="1865675"/>
            <a:chOff x="4045594" y="3160556"/>
            <a:chExt cx="2579320" cy="1865675"/>
          </a:xfrm>
        </p:grpSpPr>
        <p:sp>
          <p:nvSpPr>
            <p:cNvPr id="25" name="Explosion 1 24">
              <a:extLst>
                <a:ext uri="{FF2B5EF4-FFF2-40B4-BE49-F238E27FC236}">
                  <a16:creationId xmlns:a16="http://schemas.microsoft.com/office/drawing/2014/main" id="{2ABDEA32-8357-0E47-AC94-1F60EAAC2165}"/>
                </a:ext>
              </a:extLst>
            </p:cNvPr>
            <p:cNvSpPr/>
            <p:nvPr/>
          </p:nvSpPr>
          <p:spPr>
            <a:xfrm>
              <a:off x="4045594" y="3160556"/>
              <a:ext cx="2086561" cy="1865675"/>
            </a:xfrm>
            <a:prstGeom prst="irregularSeal1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5C8E06-4566-FA4B-B079-AFD90F03C06D}"/>
                </a:ext>
              </a:extLst>
            </p:cNvPr>
            <p:cNvSpPr txBox="1"/>
            <p:nvPr/>
          </p:nvSpPr>
          <p:spPr>
            <a:xfrm>
              <a:off x="4258903" y="3887540"/>
              <a:ext cx="2366011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sz="1500" b="1">
                  <a:solidFill>
                    <a:prstClr val="white"/>
                  </a:solidFill>
                </a:rPr>
                <a:t>Let’s be realistic…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7425252-CDED-4749-AD13-F5D4B311F2FC}"/>
              </a:ext>
            </a:extLst>
          </p:cNvPr>
          <p:cNvGrpSpPr/>
          <p:nvPr/>
        </p:nvGrpSpPr>
        <p:grpSpPr>
          <a:xfrm>
            <a:off x="6764778" y="4664240"/>
            <a:ext cx="1246909" cy="1047404"/>
            <a:chOff x="5819947" y="4696781"/>
            <a:chExt cx="1246909" cy="1047404"/>
          </a:xfrm>
        </p:grpSpPr>
        <p:sp>
          <p:nvSpPr>
            <p:cNvPr id="28" name="Cloud Callout 33">
              <a:extLst>
                <a:ext uri="{FF2B5EF4-FFF2-40B4-BE49-F238E27FC236}">
                  <a16:creationId xmlns:a16="http://schemas.microsoft.com/office/drawing/2014/main" id="{2944B3B3-6F4E-FA42-9F85-F13E026578C3}"/>
                </a:ext>
              </a:extLst>
            </p:cNvPr>
            <p:cNvSpPr/>
            <p:nvPr/>
          </p:nvSpPr>
          <p:spPr>
            <a:xfrm>
              <a:off x="5819947" y="4696781"/>
              <a:ext cx="1246909" cy="1047404"/>
            </a:xfrm>
            <a:prstGeom prst="cloudCallout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BD5DA2-A8ED-3D4D-B68C-DAD99A19C9DA}"/>
                </a:ext>
              </a:extLst>
            </p:cNvPr>
            <p:cNvSpPr txBox="1"/>
            <p:nvPr/>
          </p:nvSpPr>
          <p:spPr>
            <a:xfrm>
              <a:off x="5969716" y="4910885"/>
              <a:ext cx="100999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GB" sz="1350" b="1">
                  <a:solidFill>
                    <a:prstClr val="white"/>
                  </a:solidFill>
                </a:rPr>
                <a:t>There’s no budget…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D672C56-87A3-A744-A98D-D0C4D28419D8}"/>
              </a:ext>
            </a:extLst>
          </p:cNvPr>
          <p:cNvGrpSpPr/>
          <p:nvPr/>
        </p:nvGrpSpPr>
        <p:grpSpPr>
          <a:xfrm>
            <a:off x="1406020" y="3626500"/>
            <a:ext cx="1246909" cy="1047404"/>
            <a:chOff x="2592274" y="3329542"/>
            <a:chExt cx="1246909" cy="1047404"/>
          </a:xfrm>
        </p:grpSpPr>
        <p:sp>
          <p:nvSpPr>
            <p:cNvPr id="31" name="Cloud Callout 39">
              <a:extLst>
                <a:ext uri="{FF2B5EF4-FFF2-40B4-BE49-F238E27FC236}">
                  <a16:creationId xmlns:a16="http://schemas.microsoft.com/office/drawing/2014/main" id="{BFDD2690-5B69-EA4E-B3D3-E256CC8B4F16}"/>
                </a:ext>
              </a:extLst>
            </p:cNvPr>
            <p:cNvSpPr/>
            <p:nvPr/>
          </p:nvSpPr>
          <p:spPr>
            <a:xfrm>
              <a:off x="2592274" y="3329542"/>
              <a:ext cx="1246909" cy="1047404"/>
            </a:xfrm>
            <a:prstGeom prst="cloudCallout">
              <a:avLst>
                <a:gd name="adj1" fmla="val -31689"/>
                <a:gd name="adj2" fmla="val -53062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7E32A67-A2F4-F247-B1DC-249510098EAA}"/>
                </a:ext>
              </a:extLst>
            </p:cNvPr>
            <p:cNvSpPr txBox="1"/>
            <p:nvPr/>
          </p:nvSpPr>
          <p:spPr>
            <a:xfrm>
              <a:off x="2731309" y="3585433"/>
              <a:ext cx="100999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GB" sz="1350" b="1">
                  <a:solidFill>
                    <a:prstClr val="white"/>
                  </a:solidFill>
                </a:rPr>
                <a:t>That’s not logical…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A543A7-E3B5-B449-AB5F-EC9DC63844DE}"/>
              </a:ext>
            </a:extLst>
          </p:cNvPr>
          <p:cNvGrpSpPr/>
          <p:nvPr/>
        </p:nvGrpSpPr>
        <p:grpSpPr>
          <a:xfrm>
            <a:off x="3938455" y="1552292"/>
            <a:ext cx="1630847" cy="1414355"/>
            <a:chOff x="2678127" y="4441676"/>
            <a:chExt cx="1630847" cy="1414355"/>
          </a:xfrm>
        </p:grpSpPr>
        <p:sp>
          <p:nvSpPr>
            <p:cNvPr id="34" name="Explosion 1 42">
              <a:extLst>
                <a:ext uri="{FF2B5EF4-FFF2-40B4-BE49-F238E27FC236}">
                  <a16:creationId xmlns:a16="http://schemas.microsoft.com/office/drawing/2014/main" id="{1F9DB344-7B2D-6F4C-B773-6EFBE44F31D7}"/>
                </a:ext>
              </a:extLst>
            </p:cNvPr>
            <p:cNvSpPr/>
            <p:nvPr/>
          </p:nvSpPr>
          <p:spPr>
            <a:xfrm>
              <a:off x="2678127" y="4441676"/>
              <a:ext cx="1630847" cy="1414355"/>
            </a:xfrm>
            <a:prstGeom prst="irregularSeal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261C13-E468-6944-9D4F-1F9DAF5907AF}"/>
                </a:ext>
              </a:extLst>
            </p:cNvPr>
            <p:cNvSpPr txBox="1"/>
            <p:nvPr/>
          </p:nvSpPr>
          <p:spPr>
            <a:xfrm>
              <a:off x="2822460" y="4819684"/>
              <a:ext cx="12231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GB" sz="1500" b="1">
                  <a:solidFill>
                    <a:prstClr val="white"/>
                  </a:solidFill>
                </a:rPr>
                <a:t>We don’t have time!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D3A6A08-D12A-2345-B906-E15760E6A2B1}"/>
              </a:ext>
            </a:extLst>
          </p:cNvPr>
          <p:cNvGrpSpPr/>
          <p:nvPr/>
        </p:nvGrpSpPr>
        <p:grpSpPr>
          <a:xfrm>
            <a:off x="999284" y="5143327"/>
            <a:ext cx="1555768" cy="880555"/>
            <a:chOff x="4241355" y="5124997"/>
            <a:chExt cx="1555768" cy="880555"/>
          </a:xfrm>
        </p:grpSpPr>
        <p:sp>
          <p:nvSpPr>
            <p:cNvPr id="37" name="Oval Callout 44">
              <a:extLst>
                <a:ext uri="{FF2B5EF4-FFF2-40B4-BE49-F238E27FC236}">
                  <a16:creationId xmlns:a16="http://schemas.microsoft.com/office/drawing/2014/main" id="{ED4055C3-2CD9-B74B-BFF6-FEA2CDFDF64E}"/>
                </a:ext>
              </a:extLst>
            </p:cNvPr>
            <p:cNvSpPr/>
            <p:nvPr/>
          </p:nvSpPr>
          <p:spPr>
            <a:xfrm>
              <a:off x="4241355" y="5124997"/>
              <a:ext cx="1555768" cy="837629"/>
            </a:xfrm>
            <a:prstGeom prst="wedgeEllipseCallout">
              <a:avLst>
                <a:gd name="adj1" fmla="val -49975"/>
                <a:gd name="adj2" fmla="val -58223"/>
              </a:avLst>
            </a:prstGeom>
            <a:solidFill>
              <a:srgbClr val="996633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B373A4-AE08-AB42-9CCC-C0F86C969847}"/>
                </a:ext>
              </a:extLst>
            </p:cNvPr>
            <p:cNvSpPr txBox="1"/>
            <p:nvPr/>
          </p:nvSpPr>
          <p:spPr>
            <a:xfrm>
              <a:off x="4404499" y="5289971"/>
              <a:ext cx="1288643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GB" sz="1350" b="1">
                  <a:solidFill>
                    <a:prstClr val="white"/>
                  </a:solidFill>
                </a:rPr>
                <a:t>It’s not my responsibility…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5767269-74CF-5345-9B6E-1976B3724258}"/>
              </a:ext>
            </a:extLst>
          </p:cNvPr>
          <p:cNvGrpSpPr/>
          <p:nvPr/>
        </p:nvGrpSpPr>
        <p:grpSpPr>
          <a:xfrm>
            <a:off x="920353" y="2426899"/>
            <a:ext cx="1622149" cy="801745"/>
            <a:chOff x="1344479" y="351196"/>
            <a:chExt cx="2582739" cy="1263535"/>
          </a:xfrm>
        </p:grpSpPr>
        <p:sp>
          <p:nvSpPr>
            <p:cNvPr id="40" name="Oval Callout 48">
              <a:extLst>
                <a:ext uri="{FF2B5EF4-FFF2-40B4-BE49-F238E27FC236}">
                  <a16:creationId xmlns:a16="http://schemas.microsoft.com/office/drawing/2014/main" id="{32B664E9-E4AC-2849-A679-66E9670BDD8F}"/>
                </a:ext>
              </a:extLst>
            </p:cNvPr>
            <p:cNvSpPr/>
            <p:nvPr/>
          </p:nvSpPr>
          <p:spPr>
            <a:xfrm rot="10800000">
              <a:off x="1344479" y="351196"/>
              <a:ext cx="2344189" cy="1263535"/>
            </a:xfrm>
            <a:prstGeom prst="wedgeEllipseCallout">
              <a:avLst>
                <a:gd name="adj1" fmla="val 18174"/>
                <a:gd name="adj2" fmla="val 63816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6D90308-ADB4-A644-B343-54B60255CFE6}"/>
                </a:ext>
              </a:extLst>
            </p:cNvPr>
            <p:cNvSpPr txBox="1"/>
            <p:nvPr/>
          </p:nvSpPr>
          <p:spPr>
            <a:xfrm>
              <a:off x="1849035" y="725101"/>
              <a:ext cx="2078183" cy="509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sz="1500" b="1">
                  <a:solidFill>
                    <a:prstClr val="white"/>
                  </a:solidFill>
                </a:rPr>
                <a:t>Yes, but….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914FD20-6CF0-1342-9B70-8384148BA8B5}"/>
              </a:ext>
            </a:extLst>
          </p:cNvPr>
          <p:cNvGrpSpPr/>
          <p:nvPr/>
        </p:nvGrpSpPr>
        <p:grpSpPr>
          <a:xfrm>
            <a:off x="7465571" y="3286053"/>
            <a:ext cx="1246909" cy="1047404"/>
            <a:chOff x="7686754" y="3628222"/>
            <a:chExt cx="1246909" cy="1047404"/>
          </a:xfrm>
        </p:grpSpPr>
        <p:sp>
          <p:nvSpPr>
            <p:cNvPr id="43" name="Cloud Callout 52">
              <a:extLst>
                <a:ext uri="{FF2B5EF4-FFF2-40B4-BE49-F238E27FC236}">
                  <a16:creationId xmlns:a16="http://schemas.microsoft.com/office/drawing/2014/main" id="{5211A46E-ADB5-9C4E-A421-D72482768651}"/>
                </a:ext>
              </a:extLst>
            </p:cNvPr>
            <p:cNvSpPr/>
            <p:nvPr/>
          </p:nvSpPr>
          <p:spPr>
            <a:xfrm>
              <a:off x="7686754" y="3628222"/>
              <a:ext cx="1246909" cy="1047404"/>
            </a:xfrm>
            <a:prstGeom prst="cloudCallout">
              <a:avLst>
                <a:gd name="adj1" fmla="val -15833"/>
                <a:gd name="adj2" fmla="val -62500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097CD31-F098-9A4F-A4D5-398D7AEC19D8}"/>
                </a:ext>
              </a:extLst>
            </p:cNvPr>
            <p:cNvSpPr txBox="1"/>
            <p:nvPr/>
          </p:nvSpPr>
          <p:spPr>
            <a:xfrm>
              <a:off x="7704273" y="3795752"/>
              <a:ext cx="1128452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GB" sz="1350" b="1">
                  <a:solidFill>
                    <a:prstClr val="white"/>
                  </a:solidFill>
                </a:rPr>
                <a:t>The older generation won’t use it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0AE007B-AB9B-D54E-AB8D-3C321D66130A}"/>
              </a:ext>
            </a:extLst>
          </p:cNvPr>
          <p:cNvSpPr/>
          <p:nvPr/>
        </p:nvSpPr>
        <p:spPr>
          <a:xfrm>
            <a:off x="735334" y="690477"/>
            <a:ext cx="29381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>
                <a:solidFill>
                  <a:schemeClr val="accent6"/>
                </a:solidFill>
                <a:latin typeface="+mj-lt"/>
              </a:rPr>
              <a:t>Idea Killers!</a:t>
            </a:r>
          </a:p>
        </p:txBody>
      </p:sp>
    </p:spTree>
    <p:extLst>
      <p:ext uri="{BB962C8B-B14F-4D97-AF65-F5344CB8AC3E}">
        <p14:creationId xmlns:p14="http://schemas.microsoft.com/office/powerpoint/2010/main" val="889922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D43278-0321-5E48-834E-EDFC39418704}"/>
              </a:ext>
            </a:extLst>
          </p:cNvPr>
          <p:cNvSpPr txBox="1"/>
          <p:nvPr/>
        </p:nvSpPr>
        <p:spPr>
          <a:xfrm>
            <a:off x="969761" y="420208"/>
            <a:ext cx="9851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accent6"/>
                </a:solidFill>
                <a:latin typeface="+mj-lt"/>
              </a:rPr>
              <a:t>Ongoing Resources &amp; Support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E9FB0F-5A7B-2413-B8C2-27DB17D97A15}"/>
              </a:ext>
            </a:extLst>
          </p:cNvPr>
          <p:cNvSpPr txBox="1"/>
          <p:nvPr/>
        </p:nvSpPr>
        <p:spPr>
          <a:xfrm>
            <a:off x="730308" y="1572461"/>
            <a:ext cx="63860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6"/>
                </a:solidFill>
              </a:rPr>
              <a:t>Access to the Training session slides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6"/>
                </a:solidFill>
              </a:rPr>
              <a:t>Teacher notes and documents for 7 Development Sessions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6"/>
                </a:solidFill>
              </a:rPr>
              <a:t>‘Masterclass’ videos on Business Plan sections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6"/>
                </a:solidFill>
              </a:rPr>
              <a:t>Pre-Development Sessions training call with S4TP for teachers and assigned mentors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6"/>
                </a:solidFill>
              </a:rPr>
              <a:t>OPTIONAL weekly Drop-In sessions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73BC65-598A-B91D-03EE-658534396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740" y="2148220"/>
            <a:ext cx="4345641" cy="324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2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8D33B44F-ABD9-36E8-CC91-EA52B456B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1" y="1741165"/>
            <a:ext cx="3202863" cy="4257464"/>
          </a:xfrm>
          <a:prstGeom prst="rect">
            <a:avLst/>
          </a:prstGeom>
        </p:spPr>
      </p:pic>
      <p:pic>
        <p:nvPicPr>
          <p:cNvPr id="9" name="Picture 8" descr="Text, website&#10;&#10;Description automatically generated">
            <a:extLst>
              <a:ext uri="{FF2B5EF4-FFF2-40B4-BE49-F238E27FC236}">
                <a16:creationId xmlns:a16="http://schemas.microsoft.com/office/drawing/2014/main" id="{033CE457-EA61-62DD-68E4-A726A8872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628" y="1835066"/>
            <a:ext cx="3247149" cy="45105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7D46D-C465-A264-3629-C1251886A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accent6"/>
                </a:solidFill>
              </a:rPr>
              <a:t>Development Session 1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5D75A0-080F-FEAF-7238-67D28F844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961" y="1690688"/>
            <a:ext cx="3111660" cy="4426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5088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23465-F08B-B95B-A171-4F537637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6"/>
                </a:solidFill>
              </a:rPr>
              <a:t>Development Session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87AD9-0E17-2D2E-27DA-6D5C1E330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>
                <a:solidFill>
                  <a:schemeClr val="accent6"/>
                </a:solidFill>
              </a:rPr>
              <a:t>It is for students to reflect on Big Ideas Day </a:t>
            </a:r>
          </a:p>
          <a:p>
            <a:r>
              <a:rPr lang="en-GB">
                <a:solidFill>
                  <a:schemeClr val="accent6"/>
                </a:solidFill>
              </a:rPr>
              <a:t>To have an opportunity to present if they did not on the day. </a:t>
            </a:r>
          </a:p>
          <a:p>
            <a:r>
              <a:rPr lang="en-GB">
                <a:solidFill>
                  <a:schemeClr val="accent6"/>
                </a:solidFill>
              </a:rPr>
              <a:t>Review the ideas they came up with. </a:t>
            </a:r>
          </a:p>
          <a:p>
            <a:r>
              <a:rPr lang="en-GB" b="1">
                <a:solidFill>
                  <a:schemeClr val="accent6"/>
                </a:solidFill>
              </a:rPr>
              <a:t>Regain the excitement they showed on the Big Ideas Day. </a:t>
            </a:r>
          </a:p>
          <a:p>
            <a:endParaRPr lang="en-GB" b="1">
              <a:solidFill>
                <a:schemeClr val="accent6"/>
              </a:solidFill>
            </a:endParaRPr>
          </a:p>
          <a:p>
            <a:r>
              <a:rPr lang="en-GB">
                <a:solidFill>
                  <a:schemeClr val="accent6"/>
                </a:solidFill>
              </a:rPr>
              <a:t>Start the teams in their original teams </a:t>
            </a:r>
          </a:p>
          <a:p>
            <a:r>
              <a:rPr lang="en-GB">
                <a:solidFill>
                  <a:schemeClr val="accent6"/>
                </a:solidFill>
              </a:rPr>
              <a:t>Do they still feel passionate about the issue they chose to tackle? </a:t>
            </a:r>
          </a:p>
          <a:p>
            <a:r>
              <a:rPr lang="en-GB">
                <a:solidFill>
                  <a:schemeClr val="accent6"/>
                </a:solidFill>
              </a:rPr>
              <a:t>Are you happy to keep working with your team? </a:t>
            </a:r>
          </a:p>
          <a:p>
            <a:r>
              <a:rPr lang="en-GB">
                <a:solidFill>
                  <a:schemeClr val="accent6"/>
                </a:solidFill>
              </a:rPr>
              <a:t>Do you still want to continue with this Big Idea? </a:t>
            </a:r>
          </a:p>
          <a:p>
            <a:endParaRPr lang="en-GB">
              <a:solidFill>
                <a:schemeClr val="accent6"/>
              </a:solidFill>
            </a:endParaRPr>
          </a:p>
          <a:p>
            <a:r>
              <a:rPr lang="en-GB">
                <a:solidFill>
                  <a:schemeClr val="accent6"/>
                </a:solidFill>
              </a:rPr>
              <a:t>By the end of this session you should establish all of the teams that will be continuing in the development sessions.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5B064-B9B7-382E-051E-B6E0DBFB87A8}"/>
              </a:ext>
            </a:extLst>
          </p:cNvPr>
          <p:cNvSpPr txBox="1"/>
          <p:nvPr/>
        </p:nvSpPr>
        <p:spPr>
          <a:xfrm>
            <a:off x="8951494" y="2033337"/>
            <a:ext cx="25517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6"/>
                </a:solidFill>
              </a:rPr>
              <a:t>Resources you will need: </a:t>
            </a:r>
          </a:p>
          <a:p>
            <a:pPr marL="285750" indent="-285750">
              <a:buFontTx/>
              <a:buChar char="-"/>
            </a:pPr>
            <a:r>
              <a:rPr lang="en-GB">
                <a:solidFill>
                  <a:schemeClr val="accent6"/>
                </a:solidFill>
              </a:rPr>
              <a:t>Big Ideas Posters </a:t>
            </a:r>
          </a:p>
          <a:p>
            <a:pPr marL="285750" indent="-285750">
              <a:buFontTx/>
              <a:buChar char="-"/>
            </a:pPr>
            <a:r>
              <a:rPr lang="en-GB">
                <a:solidFill>
                  <a:schemeClr val="accent6"/>
                </a:solidFill>
              </a:rPr>
              <a:t>Workbooks </a:t>
            </a:r>
          </a:p>
          <a:p>
            <a:pPr marL="285750" indent="-285750">
              <a:buFontTx/>
              <a:buChar char="-"/>
            </a:pPr>
            <a:r>
              <a:rPr lang="en-GB">
                <a:solidFill>
                  <a:schemeClr val="accent6"/>
                </a:solidFill>
              </a:rPr>
              <a:t>Pens </a:t>
            </a:r>
          </a:p>
        </p:txBody>
      </p:sp>
    </p:spTree>
    <p:extLst>
      <p:ext uri="{BB962C8B-B14F-4D97-AF65-F5344CB8AC3E}">
        <p14:creationId xmlns:p14="http://schemas.microsoft.com/office/powerpoint/2010/main" val="1482542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F2DA5-839E-7642-C5E0-F95ECE4C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6"/>
                </a:solidFill>
              </a:rPr>
              <a:t>Development Sessions Key info </a:t>
            </a:r>
            <a:br>
              <a:rPr lang="en-GB">
                <a:solidFill>
                  <a:schemeClr val="accent6"/>
                </a:solidFill>
              </a:rPr>
            </a:br>
            <a:r>
              <a:rPr lang="en-GB">
                <a:solidFill>
                  <a:schemeClr val="accent6"/>
                </a:solidFill>
              </a:rPr>
              <a:t>– from teachers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BAA66-7D5D-7771-95A1-CC9E3303F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8787"/>
            <a:ext cx="10515600" cy="2337488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accent6"/>
                </a:solidFill>
              </a:rPr>
              <a:t>When will development sessions be running? (Dates/times)</a:t>
            </a:r>
          </a:p>
          <a:p>
            <a:r>
              <a:rPr lang="en-GB">
                <a:solidFill>
                  <a:schemeClr val="accent6"/>
                </a:solidFill>
              </a:rPr>
              <a:t>How many teams/which teams are continuing?</a:t>
            </a:r>
          </a:p>
          <a:p>
            <a:r>
              <a:rPr lang="en-GB">
                <a:solidFill>
                  <a:schemeClr val="accent6"/>
                </a:solidFill>
              </a:rPr>
              <a:t>Practicalities – parking, signing in, etc.</a:t>
            </a:r>
          </a:p>
          <a:p>
            <a:endParaRPr lang="en-GB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24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C656F-3CF9-D444-047A-CED63CA96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6"/>
                </a:solidFill>
              </a:rPr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86065-F982-9167-A75D-254B5933D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2" y="1947964"/>
            <a:ext cx="10515600" cy="4351338"/>
          </a:xfrm>
        </p:spPr>
        <p:txBody>
          <a:bodyPr/>
          <a:lstStyle/>
          <a:p>
            <a:r>
              <a:rPr lang="en-GB">
                <a:solidFill>
                  <a:schemeClr val="accent6"/>
                </a:solidFill>
              </a:rPr>
              <a:t>(Re)-introductions</a:t>
            </a:r>
          </a:p>
          <a:p>
            <a:r>
              <a:rPr lang="en-GB">
                <a:solidFill>
                  <a:schemeClr val="accent6"/>
                </a:solidFill>
              </a:rPr>
              <a:t>Development sessions Overview</a:t>
            </a:r>
          </a:p>
          <a:p>
            <a:r>
              <a:rPr lang="en-GB">
                <a:solidFill>
                  <a:schemeClr val="accent6"/>
                </a:solidFill>
              </a:rPr>
              <a:t>What to submit?  </a:t>
            </a:r>
          </a:p>
          <a:p>
            <a:r>
              <a:rPr lang="en-GB">
                <a:solidFill>
                  <a:schemeClr val="accent6"/>
                </a:solidFill>
              </a:rPr>
              <a:t>Your Roles in development sessions</a:t>
            </a:r>
          </a:p>
          <a:p>
            <a:r>
              <a:rPr lang="en-GB">
                <a:solidFill>
                  <a:schemeClr val="accent6"/>
                </a:solidFill>
              </a:rPr>
              <a:t>Resources and Support</a:t>
            </a:r>
          </a:p>
          <a:p>
            <a:r>
              <a:rPr lang="en-GB">
                <a:solidFill>
                  <a:schemeClr val="accent6"/>
                </a:solidFill>
              </a:rPr>
              <a:t>Development Session 1 </a:t>
            </a:r>
          </a:p>
          <a:p>
            <a:r>
              <a:rPr lang="en-GB">
                <a:solidFill>
                  <a:schemeClr val="accent6"/>
                </a:solidFill>
              </a:rPr>
              <a:t>Development sessions Key Info</a:t>
            </a:r>
          </a:p>
          <a:p>
            <a:r>
              <a:rPr lang="en-GB">
                <a:solidFill>
                  <a:schemeClr val="accent6"/>
                </a:solidFill>
              </a:rPr>
              <a:t>Communication 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465B1AB-C6E2-D0CA-DB08-13692BBD9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779" y="4331907"/>
            <a:ext cx="3840583" cy="2160968"/>
          </a:xfrm>
          <a:prstGeom prst="rect">
            <a:avLst/>
          </a:prstGeom>
        </p:spPr>
      </p:pic>
      <p:pic>
        <p:nvPicPr>
          <p:cNvPr id="5" name="Picture 4" descr="A group of wom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FEEA3B85-F2C8-0EC1-B52F-3B065F206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625" y="2734367"/>
            <a:ext cx="2417876" cy="1389266"/>
          </a:xfrm>
          <a:prstGeom prst="rect">
            <a:avLst/>
          </a:prstGeom>
        </p:spPr>
      </p:pic>
      <p:pic>
        <p:nvPicPr>
          <p:cNvPr id="6" name="Picture 5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BCAD4E1-901A-D6F3-9666-2FF582355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31" y="1128869"/>
            <a:ext cx="3001212" cy="188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63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3866F-0518-1A41-F85F-2FE571C1A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6"/>
                </a:solidFill>
              </a:rPr>
              <a:t>Communication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4D060-1DA5-DFA7-EC9C-C4E85B6F8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6"/>
                </a:solidFill>
              </a:rPr>
              <a:t>We need to decide how we will communicate with each other throughout the development sessions. </a:t>
            </a:r>
          </a:p>
          <a:p>
            <a:endParaRPr lang="en-GB" dirty="0">
              <a:solidFill>
                <a:schemeClr val="accent6"/>
              </a:solidFill>
            </a:endParaRPr>
          </a:p>
          <a:p>
            <a:r>
              <a:rPr lang="en-GB" dirty="0">
                <a:solidFill>
                  <a:schemeClr val="accent6"/>
                </a:solidFill>
              </a:rPr>
              <a:t>Is email best for everyone? </a:t>
            </a:r>
          </a:p>
          <a:p>
            <a:endParaRPr lang="en-GB" dirty="0">
              <a:solidFill>
                <a:schemeClr val="accent6"/>
              </a:solidFill>
            </a:endParaRPr>
          </a:p>
          <a:p>
            <a:r>
              <a:rPr lang="en-GB" dirty="0">
                <a:solidFill>
                  <a:schemeClr val="accent6"/>
                </a:solidFill>
              </a:rPr>
              <a:t>Are you happy to make a group WhatsApp? </a:t>
            </a:r>
          </a:p>
        </p:txBody>
      </p:sp>
    </p:spTree>
    <p:extLst>
      <p:ext uri="{BB962C8B-B14F-4D97-AF65-F5344CB8AC3E}">
        <p14:creationId xmlns:p14="http://schemas.microsoft.com/office/powerpoint/2010/main" val="793909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D5A5EE4-6BE2-CE41-8F4F-2A9525125BC9}"/>
              </a:ext>
            </a:extLst>
          </p:cNvPr>
          <p:cNvSpPr txBox="1"/>
          <p:nvPr/>
        </p:nvSpPr>
        <p:spPr>
          <a:xfrm>
            <a:off x="702365" y="609600"/>
            <a:ext cx="9037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solidFill>
                  <a:schemeClr val="accent6"/>
                </a:solidFill>
                <a:latin typeface="+mj-lt"/>
              </a:rPr>
              <a:t>The Development Sessions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390F2A-977A-5F49-A507-876CBDE8493D}"/>
              </a:ext>
            </a:extLst>
          </p:cNvPr>
          <p:cNvSpPr txBox="1"/>
          <p:nvPr/>
        </p:nvSpPr>
        <p:spPr>
          <a:xfrm>
            <a:off x="1046922" y="1479275"/>
            <a:ext cx="10702165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6"/>
                </a:solidFill>
              </a:rPr>
              <a:t>Take place after the Big Ideas 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0000"/>
                </a:solidFill>
                <a:cs typeface="Calibri"/>
              </a:rPr>
              <a:t>Minimum of 4 teams continue (maximum 10-12)</a:t>
            </a:r>
            <a:endParaRPr lang="en-GB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6"/>
                </a:solidFill>
              </a:rPr>
              <a:t>Lunchtime/curriculum time/after school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6"/>
                </a:solidFill>
              </a:rPr>
              <a:t>Regular 1-hour sessions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cs typeface="Calibri"/>
              </a:rPr>
              <a:t>Minimum of 7 sessions between Big Ideas Day and submission date (March 19</a:t>
            </a:r>
            <a:r>
              <a:rPr lang="en-GB" sz="2400" baseline="30000" dirty="0">
                <a:solidFill>
                  <a:srgbClr val="000000"/>
                </a:solidFill>
                <a:cs typeface="Calibri"/>
              </a:rPr>
              <a:t>th</a:t>
            </a:r>
            <a:r>
              <a:rPr lang="en-GB" sz="2400" dirty="0">
                <a:solidFill>
                  <a:srgbClr val="000000"/>
                </a:solidFill>
                <a:cs typeface="Calibri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cs typeface="Calibri"/>
              </a:rPr>
              <a:t>S4TP provides resources and framework to support sessions</a:t>
            </a:r>
            <a:r>
              <a:rPr lang="en-US" sz="2400" dirty="0">
                <a:solidFill>
                  <a:srgbClr val="000000"/>
                </a:solidFill>
                <a:cs typeface="Calibri"/>
              </a:rPr>
              <a:t>​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cs typeface="Calibri"/>
              </a:rPr>
              <a:t>Organised and led by teacher</a:t>
            </a:r>
            <a:r>
              <a:rPr lang="en-US" sz="2400" dirty="0">
                <a:solidFill>
                  <a:srgbClr val="000000"/>
                </a:solidFill>
                <a:cs typeface="Calibri"/>
              </a:rPr>
              <a:t>​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cs typeface="Calibri"/>
              </a:rPr>
              <a:t>Supported by mentors (and S4TP)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cs typeface="Calibri"/>
              </a:rPr>
              <a:t>Teams develop Business Plans and PowerPoint Presentations (which include any challenge work they have completed</a:t>
            </a:r>
            <a:r>
              <a:rPr lang="en-US" sz="2400" dirty="0">
                <a:solidFill>
                  <a:srgbClr val="000000"/>
                </a:solidFill>
                <a:cs typeface="Calibri"/>
              </a:rPr>
              <a:t>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0000"/>
                </a:solidFill>
                <a:cs typeface="Calibri"/>
              </a:rPr>
              <a:t>OPTIONAL</a:t>
            </a:r>
            <a:r>
              <a:rPr lang="en-GB" sz="2400" dirty="0">
                <a:solidFill>
                  <a:srgbClr val="000000"/>
                </a:solidFill>
                <a:cs typeface="Calibri"/>
              </a:rPr>
              <a:t> challenges set for teams – after each development session, to be undertaken in students’ own time, available on website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217296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E347FB4-4B13-734F-A13E-30A25EC0093A}"/>
              </a:ext>
            </a:extLst>
          </p:cNvPr>
          <p:cNvSpPr/>
          <p:nvPr/>
        </p:nvSpPr>
        <p:spPr>
          <a:xfrm>
            <a:off x="2305445" y="5006901"/>
            <a:ext cx="7986820" cy="277052"/>
          </a:xfrm>
          <a:prstGeom prst="rect">
            <a:avLst/>
          </a:prstGeom>
          <a:solidFill>
            <a:srgbClr val="CADB2A"/>
          </a:solidFill>
          <a:ln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E64746-6AB2-7D4A-A7AB-6292D6FC8FC3}"/>
              </a:ext>
            </a:extLst>
          </p:cNvPr>
          <p:cNvSpPr/>
          <p:nvPr/>
        </p:nvSpPr>
        <p:spPr>
          <a:xfrm>
            <a:off x="1100380" y="1981864"/>
            <a:ext cx="8822031" cy="301154"/>
          </a:xfrm>
          <a:prstGeom prst="rect">
            <a:avLst/>
          </a:prstGeom>
          <a:solidFill>
            <a:srgbClr val="CADB2A"/>
          </a:solidFill>
          <a:ln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9EAE6F-4311-F444-84C2-40E97DBA2080}"/>
              </a:ext>
            </a:extLst>
          </p:cNvPr>
          <p:cNvSpPr/>
          <p:nvPr/>
        </p:nvSpPr>
        <p:spPr>
          <a:xfrm>
            <a:off x="7644980" y="1532300"/>
            <a:ext cx="974938" cy="12061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/>
              </a:solidFill>
            </a:endParaRPr>
          </a:p>
          <a:p>
            <a:pPr algn="ctr"/>
            <a:endParaRPr lang="en-US" sz="700">
              <a:solidFill>
                <a:schemeClr val="tx1"/>
              </a:solidFill>
            </a:endParaRPr>
          </a:p>
          <a:p>
            <a:pPr algn="ctr"/>
            <a:r>
              <a:rPr lang="en-US" sz="700">
                <a:solidFill>
                  <a:schemeClr val="accent6"/>
                </a:solidFill>
              </a:rPr>
              <a:t>Submissions </a:t>
            </a:r>
          </a:p>
          <a:p>
            <a:pPr algn="ctr"/>
            <a:r>
              <a:rPr lang="en-US" sz="700">
                <a:solidFill>
                  <a:schemeClr val="accent6"/>
                </a:solidFill>
              </a:rPr>
              <a:t>deadline</a:t>
            </a:r>
          </a:p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2BA8D6C-06E3-104F-A1D2-1C9BA6B4978A}"/>
              </a:ext>
            </a:extLst>
          </p:cNvPr>
          <p:cNvSpPr/>
          <p:nvPr/>
        </p:nvSpPr>
        <p:spPr>
          <a:xfrm>
            <a:off x="2342120" y="1178515"/>
            <a:ext cx="1790400" cy="1786729"/>
          </a:xfrm>
          <a:prstGeom prst="ellipse">
            <a:avLst/>
          </a:prstGeom>
          <a:solidFill>
            <a:srgbClr val="02AFF3"/>
          </a:solidFill>
          <a:ln w="7620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6"/>
                </a:solidFill>
              </a:rPr>
              <a:t>Big Ideas Day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83CA15-C0A2-4749-9496-FD458D569561}"/>
              </a:ext>
            </a:extLst>
          </p:cNvPr>
          <p:cNvSpPr/>
          <p:nvPr/>
        </p:nvSpPr>
        <p:spPr>
          <a:xfrm>
            <a:off x="1670902" y="3509552"/>
            <a:ext cx="7337631" cy="274900"/>
          </a:xfrm>
          <a:prstGeom prst="rect">
            <a:avLst/>
          </a:prstGeom>
          <a:solidFill>
            <a:srgbClr val="CADB2A"/>
          </a:solidFill>
          <a:ln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lock Arc 21">
            <a:extLst>
              <a:ext uri="{FF2B5EF4-FFF2-40B4-BE49-F238E27FC236}">
                <a16:creationId xmlns:a16="http://schemas.microsoft.com/office/drawing/2014/main" id="{B5A7213C-A010-B34B-83B2-DBB0CD1BFAA3}"/>
              </a:ext>
            </a:extLst>
          </p:cNvPr>
          <p:cNvSpPr/>
          <p:nvPr/>
        </p:nvSpPr>
        <p:spPr>
          <a:xfrm rot="16200000">
            <a:off x="1454329" y="3925777"/>
            <a:ext cx="1762304" cy="954048"/>
          </a:xfrm>
          <a:prstGeom prst="blockArc">
            <a:avLst>
              <a:gd name="adj1" fmla="val 10800015"/>
              <a:gd name="adj2" fmla="val 21565551"/>
              <a:gd name="adj3" fmla="val 27213"/>
            </a:avLst>
          </a:prstGeom>
          <a:solidFill>
            <a:srgbClr val="CADB2A"/>
          </a:solidFill>
          <a:ln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65BC805-2CC9-FA42-86B3-13BC0BBE9509}"/>
              </a:ext>
            </a:extLst>
          </p:cNvPr>
          <p:cNvSpPr/>
          <p:nvPr/>
        </p:nvSpPr>
        <p:spPr>
          <a:xfrm>
            <a:off x="10014278" y="2602768"/>
            <a:ext cx="733688" cy="73536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accent6"/>
                </a:solidFill>
              </a:rPr>
              <a:t>Debrief session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4FE17A4-C5DB-934A-AF73-BE09180D9740}"/>
              </a:ext>
            </a:extLst>
          </p:cNvPr>
          <p:cNvSpPr/>
          <p:nvPr/>
        </p:nvSpPr>
        <p:spPr>
          <a:xfrm>
            <a:off x="6928297" y="3085683"/>
            <a:ext cx="1058400" cy="12582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accent6"/>
                </a:solidFill>
              </a:rPr>
              <a:t>Students incorporate </a:t>
            </a:r>
          </a:p>
          <a:p>
            <a:pPr algn="ctr"/>
            <a:r>
              <a:rPr lang="en-US" sz="1200">
                <a:solidFill>
                  <a:schemeClr val="accent6"/>
                </a:solidFill>
              </a:rPr>
              <a:t>judges' feedback</a:t>
            </a:r>
          </a:p>
          <a:p>
            <a:pPr algn="ctr"/>
            <a:endParaRPr lang="en-US" sz="900">
              <a:solidFill>
                <a:schemeClr val="accent6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ED24968-4C5E-A541-8FEF-555CE8F53B05}"/>
              </a:ext>
            </a:extLst>
          </p:cNvPr>
          <p:cNvSpPr/>
          <p:nvPr/>
        </p:nvSpPr>
        <p:spPr>
          <a:xfrm>
            <a:off x="1644381" y="2936466"/>
            <a:ext cx="1355286" cy="134503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accent6"/>
              </a:solidFill>
            </a:endParaRPr>
          </a:p>
          <a:p>
            <a:pPr algn="ctr"/>
            <a:r>
              <a:rPr lang="en-US" sz="1600">
                <a:solidFill>
                  <a:schemeClr val="accent6"/>
                </a:solidFill>
              </a:rPr>
              <a:t>Regional</a:t>
            </a:r>
          </a:p>
          <a:p>
            <a:pPr algn="ctr"/>
            <a:r>
              <a:rPr lang="en-US" sz="1600">
                <a:solidFill>
                  <a:schemeClr val="accent6"/>
                </a:solidFill>
              </a:rPr>
              <a:t>Finals</a:t>
            </a:r>
          </a:p>
          <a:p>
            <a:pPr algn="ctr"/>
            <a:endParaRPr lang="en-US" sz="1200">
              <a:solidFill>
                <a:schemeClr val="accent6"/>
              </a:solidFill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E1A4F70-15D5-0542-B14D-38125313F08B}"/>
              </a:ext>
            </a:extLst>
          </p:cNvPr>
          <p:cNvSpPr/>
          <p:nvPr/>
        </p:nvSpPr>
        <p:spPr>
          <a:xfrm>
            <a:off x="6469402" y="1494461"/>
            <a:ext cx="982141" cy="1258231"/>
          </a:xfrm>
          <a:prstGeom prst="roundRect">
            <a:avLst/>
          </a:prstGeom>
          <a:solidFill>
            <a:schemeClr val="bg2"/>
          </a:solidFill>
          <a:ln w="5715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  <a:p>
            <a:pPr algn="ctr"/>
            <a:endParaRPr lang="en-US" sz="900">
              <a:solidFill>
                <a:schemeClr val="tx1"/>
              </a:solidFill>
            </a:endParaRPr>
          </a:p>
          <a:p>
            <a:pPr algn="ctr"/>
            <a:r>
              <a:rPr lang="en-US" sz="900">
                <a:solidFill>
                  <a:schemeClr val="accent6"/>
                </a:solidFill>
              </a:rPr>
              <a:t>Masterclasses / Drop-In sessions</a:t>
            </a:r>
          </a:p>
          <a:p>
            <a:pPr algn="ctr"/>
            <a:r>
              <a:rPr lang="en-US" sz="900">
                <a:solidFill>
                  <a:schemeClr val="accent6"/>
                </a:solidFill>
              </a:rPr>
              <a:t>1 - 7</a:t>
            </a:r>
          </a:p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B5929FF-1219-3F44-841D-DC61E1374E9A}"/>
              </a:ext>
            </a:extLst>
          </p:cNvPr>
          <p:cNvSpPr/>
          <p:nvPr/>
        </p:nvSpPr>
        <p:spPr>
          <a:xfrm>
            <a:off x="5388391" y="1518882"/>
            <a:ext cx="1008480" cy="125291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accent6"/>
                </a:solidFill>
              </a:rPr>
              <a:t>Development</a:t>
            </a:r>
          </a:p>
          <a:p>
            <a:pPr algn="ctr"/>
            <a:r>
              <a:rPr lang="en-US" sz="1000">
                <a:solidFill>
                  <a:schemeClr val="accent6"/>
                </a:solidFill>
              </a:rPr>
              <a:t> sessions 1 - 7</a:t>
            </a:r>
          </a:p>
          <a:p>
            <a:pPr algn="ctr"/>
            <a:endParaRPr lang="en-US" sz="90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E01A938-9281-7B4C-919B-5CB1188652EE}"/>
              </a:ext>
            </a:extLst>
          </p:cNvPr>
          <p:cNvSpPr/>
          <p:nvPr/>
        </p:nvSpPr>
        <p:spPr>
          <a:xfrm>
            <a:off x="834720" y="4074426"/>
            <a:ext cx="733688" cy="73536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accent6"/>
                </a:solidFill>
              </a:rPr>
              <a:t>Debrief session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E692425-515D-2B4A-8B6B-FBE9983091F3}"/>
              </a:ext>
            </a:extLst>
          </p:cNvPr>
          <p:cNvSpPr/>
          <p:nvPr/>
        </p:nvSpPr>
        <p:spPr>
          <a:xfrm>
            <a:off x="3295856" y="3077276"/>
            <a:ext cx="1059185" cy="12582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accent6"/>
                </a:solidFill>
              </a:rPr>
              <a:t>Students practice</a:t>
            </a:r>
          </a:p>
          <a:p>
            <a:pPr algn="ctr"/>
            <a:r>
              <a:rPr lang="en-US" sz="1050">
                <a:solidFill>
                  <a:schemeClr val="accent6"/>
                </a:solidFill>
              </a:rPr>
              <a:t>presentations</a:t>
            </a:r>
          </a:p>
          <a:p>
            <a:pPr algn="ctr"/>
            <a:endParaRPr lang="en-US" sz="1200">
              <a:solidFill>
                <a:schemeClr val="accent6"/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683CBB2-94B0-1947-BAC8-8FF39C349058}"/>
              </a:ext>
            </a:extLst>
          </p:cNvPr>
          <p:cNvSpPr/>
          <p:nvPr/>
        </p:nvSpPr>
        <p:spPr>
          <a:xfrm>
            <a:off x="5134546" y="4578042"/>
            <a:ext cx="1254802" cy="12582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6"/>
                </a:solidFill>
              </a:rPr>
              <a:t>Presentation skills training</a:t>
            </a: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AA53F66D-CD95-884D-9BFD-058E4F33ABAE}"/>
              </a:ext>
            </a:extLst>
          </p:cNvPr>
          <p:cNvSpPr/>
          <p:nvPr/>
        </p:nvSpPr>
        <p:spPr>
          <a:xfrm>
            <a:off x="9466722" y="2145568"/>
            <a:ext cx="914400" cy="914400"/>
          </a:xfrm>
          <a:prstGeom prst="arc">
            <a:avLst/>
          </a:prstGeom>
          <a:ln w="292100">
            <a:solidFill>
              <a:srgbClr val="CAD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96080569-0E88-6440-AC4B-1D7A2B510A7B}"/>
              </a:ext>
            </a:extLst>
          </p:cNvPr>
          <p:cNvSpPr/>
          <p:nvPr/>
        </p:nvSpPr>
        <p:spPr>
          <a:xfrm rot="16200000">
            <a:off x="1195697" y="3635099"/>
            <a:ext cx="914400" cy="914400"/>
          </a:xfrm>
          <a:prstGeom prst="arc">
            <a:avLst/>
          </a:prstGeom>
          <a:ln w="292100">
            <a:solidFill>
              <a:srgbClr val="CAD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Block Arc 50">
            <a:extLst>
              <a:ext uri="{FF2B5EF4-FFF2-40B4-BE49-F238E27FC236}">
                <a16:creationId xmlns:a16="http://schemas.microsoft.com/office/drawing/2014/main" id="{2EB708D3-A864-1341-9A40-7DEC4745C2E8}"/>
              </a:ext>
            </a:extLst>
          </p:cNvPr>
          <p:cNvSpPr/>
          <p:nvPr/>
        </p:nvSpPr>
        <p:spPr>
          <a:xfrm rot="5400000">
            <a:off x="8128426" y="2420971"/>
            <a:ext cx="1762304" cy="954048"/>
          </a:xfrm>
          <a:prstGeom prst="blockArc">
            <a:avLst>
              <a:gd name="adj1" fmla="val 10800015"/>
              <a:gd name="adj2" fmla="val 21565551"/>
              <a:gd name="adj3" fmla="val 27213"/>
            </a:avLst>
          </a:prstGeom>
          <a:solidFill>
            <a:srgbClr val="CADB2A"/>
          </a:solidFill>
          <a:ln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049C23D-9ADB-1041-AECF-2BF0F7334D05}"/>
              </a:ext>
            </a:extLst>
          </p:cNvPr>
          <p:cNvSpPr/>
          <p:nvPr/>
        </p:nvSpPr>
        <p:spPr>
          <a:xfrm>
            <a:off x="8947575" y="3508444"/>
            <a:ext cx="198253" cy="197948"/>
          </a:xfrm>
          <a:prstGeom prst="rect">
            <a:avLst/>
          </a:prstGeom>
          <a:solidFill>
            <a:srgbClr val="CADB2A"/>
          </a:solidFill>
          <a:ln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E112D9-85F4-DA4E-984E-99C8965A4E5C}"/>
              </a:ext>
            </a:extLst>
          </p:cNvPr>
          <p:cNvSpPr/>
          <p:nvPr/>
        </p:nvSpPr>
        <p:spPr>
          <a:xfrm>
            <a:off x="467714" y="221613"/>
            <a:ext cx="7329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>
                <a:solidFill>
                  <a:schemeClr val="accent6"/>
                </a:solidFill>
                <a:latin typeface="+mj-lt"/>
              </a:rPr>
              <a:t>Big Ideas Programme – The Journey</a:t>
            </a:r>
            <a:endParaRPr lang="en-US" sz="320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Rounded Rectangle 27">
            <a:extLst>
              <a:ext uri="{FF2B5EF4-FFF2-40B4-BE49-F238E27FC236}">
                <a16:creationId xmlns:a16="http://schemas.microsoft.com/office/drawing/2014/main" id="{01BAE1C7-AF75-699A-E81E-A3616A48B405}"/>
              </a:ext>
            </a:extLst>
          </p:cNvPr>
          <p:cNvSpPr/>
          <p:nvPr/>
        </p:nvSpPr>
        <p:spPr>
          <a:xfrm>
            <a:off x="4594827" y="3086129"/>
            <a:ext cx="664041" cy="1258231"/>
          </a:xfrm>
          <a:prstGeom prst="roundRect">
            <a:avLst/>
          </a:prstGeom>
          <a:solidFill>
            <a:schemeClr val="bg2"/>
          </a:solidFill>
          <a:ln w="5715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6"/>
              </a:solidFill>
            </a:endParaRPr>
          </a:p>
          <a:p>
            <a:pPr algn="ctr"/>
            <a:r>
              <a:rPr lang="en-US" sz="900">
                <a:solidFill>
                  <a:schemeClr val="accent6"/>
                </a:solidFill>
              </a:rPr>
              <a:t>Drop-In sessions</a:t>
            </a:r>
          </a:p>
          <a:p>
            <a:pPr algn="ctr"/>
            <a:endParaRPr lang="en-US" sz="1400">
              <a:solidFill>
                <a:schemeClr val="accent6"/>
              </a:solidFill>
            </a:endParaRP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686A0B93-857A-000B-9F29-368DBF22182A}"/>
              </a:ext>
            </a:extLst>
          </p:cNvPr>
          <p:cNvSpPr/>
          <p:nvPr/>
        </p:nvSpPr>
        <p:spPr>
          <a:xfrm>
            <a:off x="8051820" y="3085682"/>
            <a:ext cx="664041" cy="1258231"/>
          </a:xfrm>
          <a:prstGeom prst="roundRect">
            <a:avLst/>
          </a:prstGeom>
          <a:solidFill>
            <a:schemeClr val="bg2"/>
          </a:solidFill>
          <a:ln w="5715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6"/>
              </a:solidFill>
            </a:endParaRPr>
          </a:p>
          <a:p>
            <a:pPr algn="ctr"/>
            <a:r>
              <a:rPr lang="en-US" sz="900">
                <a:solidFill>
                  <a:schemeClr val="accent6"/>
                </a:solidFill>
              </a:rPr>
              <a:t>Drop-In sessions</a:t>
            </a:r>
          </a:p>
          <a:p>
            <a:pPr algn="ctr"/>
            <a:endParaRPr lang="en-US" sz="1400">
              <a:solidFill>
                <a:schemeClr val="accent6"/>
              </a:solidFill>
            </a:endParaRPr>
          </a:p>
        </p:txBody>
      </p:sp>
      <p:sp>
        <p:nvSpPr>
          <p:cNvPr id="53" name="Freeform: Shape 8">
            <a:extLst>
              <a:ext uri="{FF2B5EF4-FFF2-40B4-BE49-F238E27FC236}">
                <a16:creationId xmlns:a16="http://schemas.microsoft.com/office/drawing/2014/main" id="{F732836B-1E9A-7E4F-A4D5-0F3029024E77}"/>
              </a:ext>
            </a:extLst>
          </p:cNvPr>
          <p:cNvSpPr/>
          <p:nvPr/>
        </p:nvSpPr>
        <p:spPr>
          <a:xfrm>
            <a:off x="5742063" y="852276"/>
            <a:ext cx="1790400" cy="945667"/>
          </a:xfrm>
          <a:custGeom>
            <a:avLst/>
            <a:gdLst>
              <a:gd name="connsiteX0" fmla="*/ 0 w 1762718"/>
              <a:gd name="connsiteY0" fmla="*/ 145035 h 870194"/>
              <a:gd name="connsiteX1" fmla="*/ 145035 w 1762718"/>
              <a:gd name="connsiteY1" fmla="*/ 0 h 870194"/>
              <a:gd name="connsiteX2" fmla="*/ 1617683 w 1762718"/>
              <a:gd name="connsiteY2" fmla="*/ 0 h 870194"/>
              <a:gd name="connsiteX3" fmla="*/ 1762718 w 1762718"/>
              <a:gd name="connsiteY3" fmla="*/ 145035 h 870194"/>
              <a:gd name="connsiteX4" fmla="*/ 1762718 w 1762718"/>
              <a:gd name="connsiteY4" fmla="*/ 725159 h 870194"/>
              <a:gd name="connsiteX5" fmla="*/ 1617683 w 1762718"/>
              <a:gd name="connsiteY5" fmla="*/ 870194 h 870194"/>
              <a:gd name="connsiteX6" fmla="*/ 145035 w 1762718"/>
              <a:gd name="connsiteY6" fmla="*/ 870194 h 870194"/>
              <a:gd name="connsiteX7" fmla="*/ 0 w 1762718"/>
              <a:gd name="connsiteY7" fmla="*/ 725159 h 870194"/>
              <a:gd name="connsiteX8" fmla="*/ 0 w 1762718"/>
              <a:gd name="connsiteY8" fmla="*/ 145035 h 870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2718" h="870194">
                <a:moveTo>
                  <a:pt x="0" y="145035"/>
                </a:moveTo>
                <a:cubicBezTo>
                  <a:pt x="0" y="64934"/>
                  <a:pt x="64934" y="0"/>
                  <a:pt x="145035" y="0"/>
                </a:cubicBezTo>
                <a:lnTo>
                  <a:pt x="1617683" y="0"/>
                </a:lnTo>
                <a:cubicBezTo>
                  <a:pt x="1697784" y="0"/>
                  <a:pt x="1762718" y="64934"/>
                  <a:pt x="1762718" y="145035"/>
                </a:cubicBezTo>
                <a:lnTo>
                  <a:pt x="1762718" y="725159"/>
                </a:lnTo>
                <a:cubicBezTo>
                  <a:pt x="1762718" y="805260"/>
                  <a:pt x="1697784" y="870194"/>
                  <a:pt x="1617683" y="870194"/>
                </a:cubicBezTo>
                <a:lnTo>
                  <a:pt x="145035" y="870194"/>
                </a:lnTo>
                <a:cubicBezTo>
                  <a:pt x="64934" y="870194"/>
                  <a:pt x="0" y="805260"/>
                  <a:pt x="0" y="725159"/>
                </a:cubicBezTo>
                <a:lnTo>
                  <a:pt x="0" y="145035"/>
                </a:lnTo>
                <a:close/>
              </a:path>
            </a:pathLst>
          </a:custGeom>
          <a:solidFill>
            <a:srgbClr val="CADB2A"/>
          </a:solidFill>
          <a:ln w="57150">
            <a:solidFill>
              <a:srgbClr val="02AFF3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103439" tIns="103439" rIns="103439" bIns="103439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>
                <a:solidFill>
                  <a:schemeClr val="accent6"/>
                </a:solidFill>
                <a:latin typeface="Calibri"/>
              </a:rPr>
              <a:t>Between 16 – 150 students in teams at each school</a:t>
            </a:r>
            <a:endParaRPr lang="en-US" sz="1600" b="1" kern="1200" baseline="30000">
              <a:solidFill>
                <a:schemeClr val="accent6"/>
              </a:solidFill>
              <a:latin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16F48A-E17F-3EF6-3D50-4262086DC0E4}"/>
              </a:ext>
            </a:extLst>
          </p:cNvPr>
          <p:cNvSpPr/>
          <p:nvPr/>
        </p:nvSpPr>
        <p:spPr>
          <a:xfrm>
            <a:off x="816638" y="1435923"/>
            <a:ext cx="1355286" cy="1345037"/>
          </a:xfrm>
          <a:prstGeom prst="roundRect">
            <a:avLst/>
          </a:prstGeom>
          <a:solidFill>
            <a:schemeClr val="bg2"/>
          </a:solidFill>
          <a:ln w="7620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6"/>
                </a:solidFill>
              </a:rPr>
              <a:t>Teacher &amp; Mentor Training</a:t>
            </a:r>
          </a:p>
        </p:txBody>
      </p:sp>
      <p:sp>
        <p:nvSpPr>
          <p:cNvPr id="47" name="Freeform: Shape 6">
            <a:extLst>
              <a:ext uri="{FF2B5EF4-FFF2-40B4-BE49-F238E27FC236}">
                <a16:creationId xmlns:a16="http://schemas.microsoft.com/office/drawing/2014/main" id="{BF31EDB2-9C00-F04B-8D88-E0A92EB7E242}"/>
              </a:ext>
            </a:extLst>
          </p:cNvPr>
          <p:cNvSpPr/>
          <p:nvPr/>
        </p:nvSpPr>
        <p:spPr>
          <a:xfrm>
            <a:off x="2769301" y="863317"/>
            <a:ext cx="1662765" cy="721418"/>
          </a:xfrm>
          <a:custGeom>
            <a:avLst/>
            <a:gdLst>
              <a:gd name="connsiteX0" fmla="*/ 0 w 1762718"/>
              <a:gd name="connsiteY0" fmla="*/ 145035 h 870194"/>
              <a:gd name="connsiteX1" fmla="*/ 145035 w 1762718"/>
              <a:gd name="connsiteY1" fmla="*/ 0 h 870194"/>
              <a:gd name="connsiteX2" fmla="*/ 1617683 w 1762718"/>
              <a:gd name="connsiteY2" fmla="*/ 0 h 870194"/>
              <a:gd name="connsiteX3" fmla="*/ 1762718 w 1762718"/>
              <a:gd name="connsiteY3" fmla="*/ 145035 h 870194"/>
              <a:gd name="connsiteX4" fmla="*/ 1762718 w 1762718"/>
              <a:gd name="connsiteY4" fmla="*/ 725159 h 870194"/>
              <a:gd name="connsiteX5" fmla="*/ 1617683 w 1762718"/>
              <a:gd name="connsiteY5" fmla="*/ 870194 h 870194"/>
              <a:gd name="connsiteX6" fmla="*/ 145035 w 1762718"/>
              <a:gd name="connsiteY6" fmla="*/ 870194 h 870194"/>
              <a:gd name="connsiteX7" fmla="*/ 0 w 1762718"/>
              <a:gd name="connsiteY7" fmla="*/ 725159 h 870194"/>
              <a:gd name="connsiteX8" fmla="*/ 0 w 1762718"/>
              <a:gd name="connsiteY8" fmla="*/ 145035 h 870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2718" h="870194">
                <a:moveTo>
                  <a:pt x="0" y="145035"/>
                </a:moveTo>
                <a:cubicBezTo>
                  <a:pt x="0" y="64934"/>
                  <a:pt x="64934" y="0"/>
                  <a:pt x="145035" y="0"/>
                </a:cubicBezTo>
                <a:lnTo>
                  <a:pt x="1617683" y="0"/>
                </a:lnTo>
                <a:cubicBezTo>
                  <a:pt x="1697784" y="0"/>
                  <a:pt x="1762718" y="64934"/>
                  <a:pt x="1762718" y="145035"/>
                </a:cubicBezTo>
                <a:lnTo>
                  <a:pt x="1762718" y="725159"/>
                </a:lnTo>
                <a:cubicBezTo>
                  <a:pt x="1762718" y="805260"/>
                  <a:pt x="1697784" y="870194"/>
                  <a:pt x="1617683" y="870194"/>
                </a:cubicBezTo>
                <a:lnTo>
                  <a:pt x="145035" y="870194"/>
                </a:lnTo>
                <a:cubicBezTo>
                  <a:pt x="64934" y="870194"/>
                  <a:pt x="0" y="805260"/>
                  <a:pt x="0" y="725159"/>
                </a:cubicBezTo>
                <a:lnTo>
                  <a:pt x="0" y="145035"/>
                </a:lnTo>
                <a:close/>
              </a:path>
            </a:pathLst>
          </a:custGeom>
          <a:solidFill>
            <a:srgbClr val="CADB2A"/>
          </a:solidFill>
          <a:ln w="57150">
            <a:solidFill>
              <a:srgbClr val="02AFF3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103439" tIns="103439" rIns="103439" bIns="103439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>
                <a:solidFill>
                  <a:schemeClr val="accent6"/>
                </a:solidFill>
                <a:latin typeface="Calibri"/>
              </a:rPr>
              <a:t>Between 60 – 150 students each BID</a:t>
            </a:r>
            <a:endParaRPr lang="en-US" sz="1600" b="1" kern="1200" baseline="30000">
              <a:solidFill>
                <a:schemeClr val="accent6"/>
              </a:solidFill>
              <a:latin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D1562E-63D2-2098-52DC-1DC4C4DFB535}"/>
              </a:ext>
            </a:extLst>
          </p:cNvPr>
          <p:cNvSpPr/>
          <p:nvPr/>
        </p:nvSpPr>
        <p:spPr>
          <a:xfrm>
            <a:off x="8732435" y="1559332"/>
            <a:ext cx="1355286" cy="134503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accent6"/>
                </a:solidFill>
              </a:rPr>
              <a:t>Shortlisting Events</a:t>
            </a:r>
          </a:p>
        </p:txBody>
      </p:sp>
      <p:sp>
        <p:nvSpPr>
          <p:cNvPr id="56" name="Freeform: Shape 10">
            <a:extLst>
              <a:ext uri="{FF2B5EF4-FFF2-40B4-BE49-F238E27FC236}">
                <a16:creationId xmlns:a16="http://schemas.microsoft.com/office/drawing/2014/main" id="{4443564B-82CD-CA4B-A625-6E407552A69A}"/>
              </a:ext>
            </a:extLst>
          </p:cNvPr>
          <p:cNvSpPr/>
          <p:nvPr/>
        </p:nvSpPr>
        <p:spPr>
          <a:xfrm>
            <a:off x="8177436" y="2827984"/>
            <a:ext cx="1662765" cy="721418"/>
          </a:xfrm>
          <a:custGeom>
            <a:avLst/>
            <a:gdLst>
              <a:gd name="connsiteX0" fmla="*/ 0 w 1762718"/>
              <a:gd name="connsiteY0" fmla="*/ 145035 h 870194"/>
              <a:gd name="connsiteX1" fmla="*/ 145035 w 1762718"/>
              <a:gd name="connsiteY1" fmla="*/ 0 h 870194"/>
              <a:gd name="connsiteX2" fmla="*/ 1617683 w 1762718"/>
              <a:gd name="connsiteY2" fmla="*/ 0 h 870194"/>
              <a:gd name="connsiteX3" fmla="*/ 1762718 w 1762718"/>
              <a:gd name="connsiteY3" fmla="*/ 145035 h 870194"/>
              <a:gd name="connsiteX4" fmla="*/ 1762718 w 1762718"/>
              <a:gd name="connsiteY4" fmla="*/ 725159 h 870194"/>
              <a:gd name="connsiteX5" fmla="*/ 1617683 w 1762718"/>
              <a:gd name="connsiteY5" fmla="*/ 870194 h 870194"/>
              <a:gd name="connsiteX6" fmla="*/ 145035 w 1762718"/>
              <a:gd name="connsiteY6" fmla="*/ 870194 h 870194"/>
              <a:gd name="connsiteX7" fmla="*/ 0 w 1762718"/>
              <a:gd name="connsiteY7" fmla="*/ 725159 h 870194"/>
              <a:gd name="connsiteX8" fmla="*/ 0 w 1762718"/>
              <a:gd name="connsiteY8" fmla="*/ 145035 h 870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2718" h="870194">
                <a:moveTo>
                  <a:pt x="0" y="145035"/>
                </a:moveTo>
                <a:cubicBezTo>
                  <a:pt x="0" y="64934"/>
                  <a:pt x="64934" y="0"/>
                  <a:pt x="145035" y="0"/>
                </a:cubicBezTo>
                <a:lnTo>
                  <a:pt x="1617683" y="0"/>
                </a:lnTo>
                <a:cubicBezTo>
                  <a:pt x="1697784" y="0"/>
                  <a:pt x="1762718" y="64934"/>
                  <a:pt x="1762718" y="145035"/>
                </a:cubicBezTo>
                <a:lnTo>
                  <a:pt x="1762718" y="725159"/>
                </a:lnTo>
                <a:cubicBezTo>
                  <a:pt x="1762718" y="805260"/>
                  <a:pt x="1697784" y="870194"/>
                  <a:pt x="1617683" y="870194"/>
                </a:cubicBezTo>
                <a:lnTo>
                  <a:pt x="145035" y="870194"/>
                </a:lnTo>
                <a:cubicBezTo>
                  <a:pt x="64934" y="870194"/>
                  <a:pt x="0" y="805260"/>
                  <a:pt x="0" y="725159"/>
                </a:cubicBezTo>
                <a:lnTo>
                  <a:pt x="0" y="145035"/>
                </a:lnTo>
                <a:close/>
              </a:path>
            </a:pathLst>
          </a:custGeom>
          <a:solidFill>
            <a:srgbClr val="CADB2A"/>
          </a:solidFill>
          <a:ln w="57150">
            <a:solidFill>
              <a:srgbClr val="02AFF3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103439" tIns="103439" rIns="103439" bIns="103439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>
                <a:solidFill>
                  <a:schemeClr val="accent6"/>
                </a:solidFill>
                <a:latin typeface="Calibri"/>
              </a:rPr>
              <a:t>Up to 12 Teams per Regional Final</a:t>
            </a:r>
            <a:endParaRPr lang="en-US" sz="1600" b="1" kern="1200" baseline="30000">
              <a:solidFill>
                <a:schemeClr val="accent6"/>
              </a:solidFill>
              <a:latin typeface="Calibr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7A13DA-990D-69D0-6BE6-5091A5E94507}"/>
              </a:ext>
            </a:extLst>
          </p:cNvPr>
          <p:cNvSpPr/>
          <p:nvPr/>
        </p:nvSpPr>
        <p:spPr>
          <a:xfrm>
            <a:off x="5548643" y="3095015"/>
            <a:ext cx="974938" cy="12061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chemeClr val="accent6"/>
              </a:solidFill>
            </a:endParaRPr>
          </a:p>
          <a:p>
            <a:pPr algn="ctr"/>
            <a:endParaRPr lang="en-US" sz="800">
              <a:solidFill>
                <a:schemeClr val="accent6"/>
              </a:solidFill>
            </a:endParaRPr>
          </a:p>
          <a:p>
            <a:pPr algn="ctr"/>
            <a:r>
              <a:rPr lang="en-US" sz="800">
                <a:solidFill>
                  <a:schemeClr val="accent6"/>
                </a:solidFill>
              </a:rPr>
              <a:t>Re- </a:t>
            </a:r>
          </a:p>
          <a:p>
            <a:pPr algn="ctr"/>
            <a:r>
              <a:rPr lang="en-US" sz="800">
                <a:solidFill>
                  <a:schemeClr val="accent6"/>
                </a:solidFill>
              </a:rPr>
              <a:t>submissions </a:t>
            </a:r>
          </a:p>
          <a:p>
            <a:pPr algn="ctr"/>
            <a:r>
              <a:rPr lang="en-US" sz="800">
                <a:solidFill>
                  <a:schemeClr val="accent6"/>
                </a:solidFill>
              </a:rPr>
              <a:t>deadline</a:t>
            </a:r>
          </a:p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8" name="Rounded Rectangle 27">
            <a:extLst>
              <a:ext uri="{FF2B5EF4-FFF2-40B4-BE49-F238E27FC236}">
                <a16:creationId xmlns:a16="http://schemas.microsoft.com/office/drawing/2014/main" id="{958B2860-1498-8133-25D6-B54F907F058C}"/>
              </a:ext>
            </a:extLst>
          </p:cNvPr>
          <p:cNvSpPr/>
          <p:nvPr/>
        </p:nvSpPr>
        <p:spPr>
          <a:xfrm>
            <a:off x="4266418" y="1521746"/>
            <a:ext cx="982141" cy="1258231"/>
          </a:xfrm>
          <a:prstGeom prst="roundRect">
            <a:avLst/>
          </a:prstGeom>
          <a:solidFill>
            <a:schemeClr val="bg2"/>
          </a:solidFill>
          <a:ln w="5715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accent6"/>
                </a:solidFill>
              </a:rPr>
              <a:t>Pre- Development Sessions Training Call</a:t>
            </a:r>
          </a:p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3" name="Rounded Rectangle 24">
            <a:extLst>
              <a:ext uri="{FF2B5EF4-FFF2-40B4-BE49-F238E27FC236}">
                <a16:creationId xmlns:a16="http://schemas.microsoft.com/office/drawing/2014/main" id="{DFEDC61E-A1CD-F3EF-3A2D-A4601E1E157A}"/>
              </a:ext>
            </a:extLst>
          </p:cNvPr>
          <p:cNvSpPr/>
          <p:nvPr/>
        </p:nvSpPr>
        <p:spPr>
          <a:xfrm>
            <a:off x="2504149" y="4578042"/>
            <a:ext cx="1058400" cy="12582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accent6"/>
                </a:solidFill>
              </a:rPr>
              <a:t>Students incorporate </a:t>
            </a:r>
          </a:p>
          <a:p>
            <a:pPr algn="ctr"/>
            <a:r>
              <a:rPr lang="en-US" sz="1200">
                <a:solidFill>
                  <a:schemeClr val="accent6"/>
                </a:solidFill>
              </a:rPr>
              <a:t>judges' feedback</a:t>
            </a:r>
          </a:p>
          <a:p>
            <a:pPr algn="ctr"/>
            <a:endParaRPr lang="en-US" sz="900">
              <a:solidFill>
                <a:schemeClr val="accent6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6DF3715-BA78-1661-2F49-B7A408778031}"/>
              </a:ext>
            </a:extLst>
          </p:cNvPr>
          <p:cNvSpPr/>
          <p:nvPr/>
        </p:nvSpPr>
        <p:spPr>
          <a:xfrm>
            <a:off x="6799922" y="4566945"/>
            <a:ext cx="974938" cy="12061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chemeClr val="accent6"/>
              </a:solidFill>
            </a:endParaRPr>
          </a:p>
          <a:p>
            <a:pPr algn="ctr"/>
            <a:endParaRPr lang="en-US" sz="800">
              <a:solidFill>
                <a:schemeClr val="accent6"/>
              </a:solidFill>
            </a:endParaRPr>
          </a:p>
          <a:p>
            <a:pPr algn="ctr"/>
            <a:r>
              <a:rPr lang="en-US" sz="800">
                <a:solidFill>
                  <a:schemeClr val="accent6"/>
                </a:solidFill>
              </a:rPr>
              <a:t>Final submissions </a:t>
            </a:r>
          </a:p>
          <a:p>
            <a:pPr algn="ctr"/>
            <a:r>
              <a:rPr lang="en-US" sz="800">
                <a:solidFill>
                  <a:schemeClr val="accent6"/>
                </a:solidFill>
              </a:rPr>
              <a:t>deadline</a:t>
            </a:r>
          </a:p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37" name="Rounded Rectangle 27">
            <a:extLst>
              <a:ext uri="{FF2B5EF4-FFF2-40B4-BE49-F238E27FC236}">
                <a16:creationId xmlns:a16="http://schemas.microsoft.com/office/drawing/2014/main" id="{3CE62BBF-E1C6-78E6-7D0D-4D2DAAD31934}"/>
              </a:ext>
            </a:extLst>
          </p:cNvPr>
          <p:cNvSpPr/>
          <p:nvPr/>
        </p:nvSpPr>
        <p:spPr>
          <a:xfrm>
            <a:off x="4036888" y="4584683"/>
            <a:ext cx="664041" cy="1258231"/>
          </a:xfrm>
          <a:prstGeom prst="roundRect">
            <a:avLst/>
          </a:prstGeom>
          <a:solidFill>
            <a:schemeClr val="bg2"/>
          </a:solidFill>
          <a:ln w="5715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6"/>
              </a:solidFill>
            </a:endParaRPr>
          </a:p>
          <a:p>
            <a:pPr algn="ctr"/>
            <a:r>
              <a:rPr lang="en-US" sz="900">
                <a:solidFill>
                  <a:schemeClr val="accent6"/>
                </a:solidFill>
              </a:rPr>
              <a:t>Drop-In sessions</a:t>
            </a:r>
          </a:p>
          <a:p>
            <a:pPr algn="ctr"/>
            <a:endParaRPr lang="en-US" sz="1400">
              <a:solidFill>
                <a:schemeClr val="accent6"/>
              </a:solidFill>
            </a:endParaRPr>
          </a:p>
        </p:txBody>
      </p:sp>
      <p:sp>
        <p:nvSpPr>
          <p:cNvPr id="57" name="Freeform: Shape 11">
            <a:extLst>
              <a:ext uri="{FF2B5EF4-FFF2-40B4-BE49-F238E27FC236}">
                <a16:creationId xmlns:a16="http://schemas.microsoft.com/office/drawing/2014/main" id="{D4817A61-00A9-A840-8DBC-DA89B9FB4D8E}"/>
              </a:ext>
            </a:extLst>
          </p:cNvPr>
          <p:cNvSpPr/>
          <p:nvPr/>
        </p:nvSpPr>
        <p:spPr>
          <a:xfrm>
            <a:off x="908670" y="5019347"/>
            <a:ext cx="1762718" cy="689427"/>
          </a:xfrm>
          <a:custGeom>
            <a:avLst/>
            <a:gdLst>
              <a:gd name="connsiteX0" fmla="*/ 0 w 1762718"/>
              <a:gd name="connsiteY0" fmla="*/ 145035 h 870194"/>
              <a:gd name="connsiteX1" fmla="*/ 145035 w 1762718"/>
              <a:gd name="connsiteY1" fmla="*/ 0 h 870194"/>
              <a:gd name="connsiteX2" fmla="*/ 1617683 w 1762718"/>
              <a:gd name="connsiteY2" fmla="*/ 0 h 870194"/>
              <a:gd name="connsiteX3" fmla="*/ 1762718 w 1762718"/>
              <a:gd name="connsiteY3" fmla="*/ 145035 h 870194"/>
              <a:gd name="connsiteX4" fmla="*/ 1762718 w 1762718"/>
              <a:gd name="connsiteY4" fmla="*/ 725159 h 870194"/>
              <a:gd name="connsiteX5" fmla="*/ 1617683 w 1762718"/>
              <a:gd name="connsiteY5" fmla="*/ 870194 h 870194"/>
              <a:gd name="connsiteX6" fmla="*/ 145035 w 1762718"/>
              <a:gd name="connsiteY6" fmla="*/ 870194 h 870194"/>
              <a:gd name="connsiteX7" fmla="*/ 0 w 1762718"/>
              <a:gd name="connsiteY7" fmla="*/ 725159 h 870194"/>
              <a:gd name="connsiteX8" fmla="*/ 0 w 1762718"/>
              <a:gd name="connsiteY8" fmla="*/ 145035 h 870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2718" h="870194">
                <a:moveTo>
                  <a:pt x="0" y="145035"/>
                </a:moveTo>
                <a:cubicBezTo>
                  <a:pt x="0" y="64934"/>
                  <a:pt x="64934" y="0"/>
                  <a:pt x="145035" y="0"/>
                </a:cubicBezTo>
                <a:lnTo>
                  <a:pt x="1617683" y="0"/>
                </a:lnTo>
                <a:cubicBezTo>
                  <a:pt x="1697784" y="0"/>
                  <a:pt x="1762718" y="64934"/>
                  <a:pt x="1762718" y="145035"/>
                </a:cubicBezTo>
                <a:lnTo>
                  <a:pt x="1762718" y="725159"/>
                </a:lnTo>
                <a:cubicBezTo>
                  <a:pt x="1762718" y="805260"/>
                  <a:pt x="1697784" y="870194"/>
                  <a:pt x="1617683" y="870194"/>
                </a:cubicBezTo>
                <a:lnTo>
                  <a:pt x="145035" y="870194"/>
                </a:lnTo>
                <a:cubicBezTo>
                  <a:pt x="64934" y="870194"/>
                  <a:pt x="0" y="805260"/>
                  <a:pt x="0" y="725159"/>
                </a:cubicBezTo>
                <a:lnTo>
                  <a:pt x="0" y="145035"/>
                </a:lnTo>
                <a:close/>
              </a:path>
            </a:pathLst>
          </a:custGeom>
          <a:solidFill>
            <a:srgbClr val="CADB2A"/>
          </a:solidFill>
          <a:ln w="57150">
            <a:solidFill>
              <a:srgbClr val="02AFF3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103439" tIns="103439" rIns="103439" bIns="103439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>
                <a:solidFill>
                  <a:schemeClr val="accent6"/>
                </a:solidFill>
                <a:latin typeface="Calibri"/>
              </a:rPr>
              <a:t>12 Teams </a:t>
            </a:r>
            <a:endParaRPr lang="en-US" b="1" kern="1200" baseline="30000">
              <a:solidFill>
                <a:schemeClr val="accent6"/>
              </a:solidFill>
              <a:latin typeface="Calibri"/>
            </a:endParaRPr>
          </a:p>
        </p:txBody>
      </p:sp>
      <p:sp>
        <p:nvSpPr>
          <p:cNvPr id="54" name="Rounded Rectangle 23">
            <a:extLst>
              <a:ext uri="{FF2B5EF4-FFF2-40B4-BE49-F238E27FC236}">
                <a16:creationId xmlns:a16="http://schemas.microsoft.com/office/drawing/2014/main" id="{755AA282-4697-056F-AAC8-B0DC1DABFDD5}"/>
              </a:ext>
            </a:extLst>
          </p:cNvPr>
          <p:cNvSpPr/>
          <p:nvPr/>
        </p:nvSpPr>
        <p:spPr>
          <a:xfrm>
            <a:off x="10097955" y="4812180"/>
            <a:ext cx="733688" cy="73536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accent6"/>
                </a:solidFill>
              </a:rPr>
              <a:t>Debrief session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232AC1-47BC-338F-2C78-E54301F2B77D}"/>
              </a:ext>
            </a:extLst>
          </p:cNvPr>
          <p:cNvSpPr/>
          <p:nvPr/>
        </p:nvSpPr>
        <p:spPr>
          <a:xfrm>
            <a:off x="8035312" y="4320433"/>
            <a:ext cx="1790400" cy="1786729"/>
          </a:xfrm>
          <a:prstGeom prst="ellipse">
            <a:avLst/>
          </a:prstGeom>
          <a:solidFill>
            <a:srgbClr val="02AFF3"/>
          </a:solidFill>
          <a:ln w="76200">
            <a:solidFill>
              <a:srgbClr val="CAD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6"/>
                </a:solidFill>
              </a:rPr>
              <a:t>National Final</a:t>
            </a:r>
          </a:p>
        </p:txBody>
      </p:sp>
    </p:spTree>
    <p:extLst>
      <p:ext uri="{BB962C8B-B14F-4D97-AF65-F5344CB8AC3E}">
        <p14:creationId xmlns:p14="http://schemas.microsoft.com/office/powerpoint/2010/main" val="338447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  <p:bldP spid="29" grpId="0" animBg="1"/>
      <p:bldP spid="35" grpId="0" animBg="1"/>
      <p:bldP spid="41" grpId="0" animBg="1"/>
      <p:bldP spid="42" grpId="0" animBg="1"/>
      <p:bldP spid="3" grpId="0" animBg="1"/>
      <p:bldP spid="7" grpId="0" animBg="1"/>
      <p:bldP spid="53" grpId="0" animBg="1"/>
      <p:bldP spid="47" grpId="0" animBg="1"/>
      <p:bldP spid="56" grpId="0" animBg="1"/>
      <p:bldP spid="18" grpId="0" animBg="1"/>
      <p:bldP spid="23" grpId="0" animBg="1"/>
      <p:bldP spid="37" grpId="0" animBg="1"/>
      <p:bldP spid="57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E112D9-85F4-DA4E-984E-99C8965A4E5C}"/>
              </a:ext>
            </a:extLst>
          </p:cNvPr>
          <p:cNvSpPr/>
          <p:nvPr/>
        </p:nvSpPr>
        <p:spPr>
          <a:xfrm>
            <a:off x="803540" y="455922"/>
            <a:ext cx="68589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>
                <a:solidFill>
                  <a:schemeClr val="accent6"/>
                </a:solidFill>
              </a:rPr>
              <a:t>Big Ideas Programme – The Journey</a:t>
            </a:r>
            <a:endParaRPr lang="en-US" sz="3600">
              <a:solidFill>
                <a:schemeClr val="accent6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CA302F7-EB8B-2741-930C-8A2B8BA44738}"/>
              </a:ext>
            </a:extLst>
          </p:cNvPr>
          <p:cNvGrpSpPr/>
          <p:nvPr/>
        </p:nvGrpSpPr>
        <p:grpSpPr>
          <a:xfrm>
            <a:off x="1862102" y="2831105"/>
            <a:ext cx="8468602" cy="1856948"/>
            <a:chOff x="833819" y="2498172"/>
            <a:chExt cx="8468602" cy="1856948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DE805BA-DEBF-F340-9DFF-2C31BE091CE3}"/>
                </a:ext>
              </a:extLst>
            </p:cNvPr>
            <p:cNvSpPr/>
            <p:nvPr/>
          </p:nvSpPr>
          <p:spPr>
            <a:xfrm>
              <a:off x="1399306" y="3276913"/>
              <a:ext cx="7647092" cy="274900"/>
            </a:xfrm>
            <a:prstGeom prst="rect">
              <a:avLst/>
            </a:prstGeom>
            <a:solidFill>
              <a:srgbClr val="CADB2A"/>
            </a:solidFill>
            <a:ln>
              <a:solidFill>
                <a:srgbClr val="CAD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CE00455-8BAF-7B44-9A74-620AE08EA09E}"/>
                </a:ext>
              </a:extLst>
            </p:cNvPr>
            <p:cNvGrpSpPr/>
            <p:nvPr/>
          </p:nvGrpSpPr>
          <p:grpSpPr>
            <a:xfrm>
              <a:off x="833819" y="2500683"/>
              <a:ext cx="914400" cy="1852240"/>
              <a:chOff x="1853323" y="2435289"/>
              <a:chExt cx="914400" cy="1852240"/>
            </a:xfrm>
          </p:grpSpPr>
          <p:sp>
            <p:nvSpPr>
              <p:cNvPr id="78" name="Rounded Rectangle 77">
                <a:extLst>
                  <a:ext uri="{FF2B5EF4-FFF2-40B4-BE49-F238E27FC236}">
                    <a16:creationId xmlns:a16="http://schemas.microsoft.com/office/drawing/2014/main" id="{C3392A38-F28B-494B-8D77-ACD9C7FAF755}"/>
                  </a:ext>
                </a:extLst>
              </p:cNvPr>
              <p:cNvSpPr/>
              <p:nvPr/>
            </p:nvSpPr>
            <p:spPr>
              <a:xfrm>
                <a:off x="1853323" y="2435289"/>
                <a:ext cx="914400" cy="914400"/>
              </a:xfrm>
              <a:prstGeom prst="roundRect">
                <a:avLst/>
              </a:prstGeom>
              <a:solidFill>
                <a:srgbClr val="02AFF3"/>
              </a:solidFill>
              <a:ln w="57150">
                <a:solidFill>
                  <a:srgbClr val="CADB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>
                    <a:solidFill>
                      <a:schemeClr val="tx1"/>
                    </a:solidFill>
                  </a:rPr>
                  <a:t>Development session 1</a:t>
                </a:r>
              </a:p>
            </p:txBody>
          </p:sp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3D189799-8A92-604F-8324-B083496C6AC7}"/>
                  </a:ext>
                </a:extLst>
              </p:cNvPr>
              <p:cNvSpPr/>
              <p:nvPr/>
            </p:nvSpPr>
            <p:spPr>
              <a:xfrm>
                <a:off x="1853323" y="3373129"/>
                <a:ext cx="914400" cy="914400"/>
              </a:xfrm>
              <a:prstGeom prst="roundRect">
                <a:avLst/>
              </a:prstGeom>
              <a:solidFill>
                <a:schemeClr val="bg2"/>
              </a:solidFill>
              <a:ln w="57150">
                <a:solidFill>
                  <a:srgbClr val="CADB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>
                    <a:solidFill>
                      <a:schemeClr val="tx1"/>
                    </a:solidFill>
                  </a:rPr>
                  <a:t>Challenge 1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7F803F4-7E97-2840-BDD5-5CDF54D8A817}"/>
                </a:ext>
              </a:extLst>
            </p:cNvPr>
            <p:cNvGrpSpPr/>
            <p:nvPr/>
          </p:nvGrpSpPr>
          <p:grpSpPr>
            <a:xfrm>
              <a:off x="2085160" y="2500683"/>
              <a:ext cx="914400" cy="1852240"/>
              <a:chOff x="3104664" y="2435289"/>
              <a:chExt cx="914400" cy="1852240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8F9EA6D3-4A81-F64C-9E71-9748A7F61A34}"/>
                  </a:ext>
                </a:extLst>
              </p:cNvPr>
              <p:cNvSpPr/>
              <p:nvPr/>
            </p:nvSpPr>
            <p:spPr>
              <a:xfrm>
                <a:off x="3104664" y="2435289"/>
                <a:ext cx="914400" cy="914400"/>
              </a:xfrm>
              <a:prstGeom prst="roundRect">
                <a:avLst/>
              </a:prstGeom>
              <a:solidFill>
                <a:srgbClr val="02AFF3"/>
              </a:solidFill>
              <a:ln w="57150">
                <a:solidFill>
                  <a:srgbClr val="CADB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>
                    <a:solidFill>
                      <a:schemeClr val="tx1"/>
                    </a:solidFill>
                  </a:rPr>
                  <a:t>Development session 2</a:t>
                </a:r>
              </a:p>
            </p:txBody>
          </p:sp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DE3B54CD-200A-164C-A715-C8D37B20A13F}"/>
                  </a:ext>
                </a:extLst>
              </p:cNvPr>
              <p:cNvSpPr/>
              <p:nvPr/>
            </p:nvSpPr>
            <p:spPr>
              <a:xfrm>
                <a:off x="3104664" y="3373129"/>
                <a:ext cx="914400" cy="914400"/>
              </a:xfrm>
              <a:prstGeom prst="roundRect">
                <a:avLst/>
              </a:prstGeom>
              <a:solidFill>
                <a:schemeClr val="bg2"/>
              </a:solidFill>
              <a:ln w="57150">
                <a:solidFill>
                  <a:srgbClr val="CADB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>
                    <a:solidFill>
                      <a:schemeClr val="tx1"/>
                    </a:solidFill>
                  </a:rPr>
                  <a:t>Challenge 2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ED131BA-988D-DD44-B77D-F1373CC23E8E}"/>
                </a:ext>
              </a:extLst>
            </p:cNvPr>
            <p:cNvGrpSpPr/>
            <p:nvPr/>
          </p:nvGrpSpPr>
          <p:grpSpPr>
            <a:xfrm>
              <a:off x="3368302" y="2500683"/>
              <a:ext cx="914400" cy="1852240"/>
              <a:chOff x="4387806" y="2435289"/>
              <a:chExt cx="914400" cy="1852240"/>
            </a:xfrm>
          </p:grpSpPr>
          <p:sp>
            <p:nvSpPr>
              <p:cNvPr id="74" name="Rounded Rectangle 73">
                <a:extLst>
                  <a:ext uri="{FF2B5EF4-FFF2-40B4-BE49-F238E27FC236}">
                    <a16:creationId xmlns:a16="http://schemas.microsoft.com/office/drawing/2014/main" id="{99BBF11A-6138-034B-973F-932DA63D254D}"/>
                  </a:ext>
                </a:extLst>
              </p:cNvPr>
              <p:cNvSpPr/>
              <p:nvPr/>
            </p:nvSpPr>
            <p:spPr>
              <a:xfrm>
                <a:off x="4387806" y="2435289"/>
                <a:ext cx="914400" cy="914400"/>
              </a:xfrm>
              <a:prstGeom prst="roundRect">
                <a:avLst/>
              </a:prstGeom>
              <a:solidFill>
                <a:srgbClr val="02AFF3"/>
              </a:solidFill>
              <a:ln w="57150">
                <a:solidFill>
                  <a:srgbClr val="CADB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>
                    <a:solidFill>
                      <a:schemeClr val="tx1"/>
                    </a:solidFill>
                  </a:rPr>
                  <a:t>Development session 3</a:t>
                </a:r>
              </a:p>
            </p:txBody>
          </p:sp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id="{38EEE2E9-253B-F242-979F-D12BB40708BB}"/>
                  </a:ext>
                </a:extLst>
              </p:cNvPr>
              <p:cNvSpPr/>
              <p:nvPr/>
            </p:nvSpPr>
            <p:spPr>
              <a:xfrm>
                <a:off x="4387806" y="3373129"/>
                <a:ext cx="914400" cy="914400"/>
              </a:xfrm>
              <a:prstGeom prst="roundRect">
                <a:avLst/>
              </a:prstGeom>
              <a:solidFill>
                <a:schemeClr val="bg2"/>
              </a:solidFill>
              <a:ln w="57150">
                <a:solidFill>
                  <a:srgbClr val="CADB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>
                    <a:solidFill>
                      <a:schemeClr val="tx1"/>
                    </a:solidFill>
                  </a:rPr>
                  <a:t>Challenge 3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CDDFD45-308A-474A-8F9C-B6E8CA35EAA3}"/>
                </a:ext>
              </a:extLst>
            </p:cNvPr>
            <p:cNvGrpSpPr/>
            <p:nvPr/>
          </p:nvGrpSpPr>
          <p:grpSpPr>
            <a:xfrm>
              <a:off x="4672394" y="2498172"/>
              <a:ext cx="914400" cy="1852240"/>
              <a:chOff x="5691898" y="2432778"/>
              <a:chExt cx="914400" cy="1852240"/>
            </a:xfrm>
          </p:grpSpPr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7CFCE0C0-49F5-C046-A6C0-F66C1A828F89}"/>
                  </a:ext>
                </a:extLst>
              </p:cNvPr>
              <p:cNvSpPr/>
              <p:nvPr/>
            </p:nvSpPr>
            <p:spPr>
              <a:xfrm>
                <a:off x="5691898" y="2432778"/>
                <a:ext cx="914400" cy="914400"/>
              </a:xfrm>
              <a:prstGeom prst="roundRect">
                <a:avLst/>
              </a:prstGeom>
              <a:solidFill>
                <a:srgbClr val="02AFF3"/>
              </a:solidFill>
              <a:ln w="57150">
                <a:solidFill>
                  <a:srgbClr val="CADB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>
                    <a:solidFill>
                      <a:schemeClr val="tx1"/>
                    </a:solidFill>
                  </a:rPr>
                  <a:t>Development session 4</a:t>
                </a:r>
              </a:p>
            </p:txBody>
          </p:sp>
          <p:sp>
            <p:nvSpPr>
              <p:cNvPr id="73" name="Rounded Rectangle 72">
                <a:extLst>
                  <a:ext uri="{FF2B5EF4-FFF2-40B4-BE49-F238E27FC236}">
                    <a16:creationId xmlns:a16="http://schemas.microsoft.com/office/drawing/2014/main" id="{F4AED208-259C-8540-9EA3-55E8F461E158}"/>
                  </a:ext>
                </a:extLst>
              </p:cNvPr>
              <p:cNvSpPr/>
              <p:nvPr/>
            </p:nvSpPr>
            <p:spPr>
              <a:xfrm>
                <a:off x="5691898" y="3370618"/>
                <a:ext cx="914400" cy="914400"/>
              </a:xfrm>
              <a:prstGeom prst="roundRect">
                <a:avLst/>
              </a:prstGeom>
              <a:solidFill>
                <a:schemeClr val="bg2"/>
              </a:solidFill>
              <a:ln w="57150">
                <a:solidFill>
                  <a:srgbClr val="CADB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>
                    <a:solidFill>
                      <a:schemeClr val="tx1"/>
                    </a:solidFill>
                  </a:rPr>
                  <a:t>Challenge 4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7D06590-F933-AB43-A55C-270DB3A996A8}"/>
                </a:ext>
              </a:extLst>
            </p:cNvPr>
            <p:cNvGrpSpPr/>
            <p:nvPr/>
          </p:nvGrpSpPr>
          <p:grpSpPr>
            <a:xfrm>
              <a:off x="5920767" y="2501919"/>
              <a:ext cx="914400" cy="1852240"/>
              <a:chOff x="6940271" y="2436525"/>
              <a:chExt cx="914400" cy="1852240"/>
            </a:xfrm>
          </p:grpSpPr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E93056CB-8467-364A-A593-8D5CAE378A0B}"/>
                  </a:ext>
                </a:extLst>
              </p:cNvPr>
              <p:cNvSpPr/>
              <p:nvPr/>
            </p:nvSpPr>
            <p:spPr>
              <a:xfrm>
                <a:off x="6940271" y="2436525"/>
                <a:ext cx="914400" cy="914400"/>
              </a:xfrm>
              <a:prstGeom prst="roundRect">
                <a:avLst/>
              </a:prstGeom>
              <a:solidFill>
                <a:srgbClr val="02AFF3"/>
              </a:solidFill>
              <a:ln w="57150">
                <a:solidFill>
                  <a:srgbClr val="CADB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>
                    <a:solidFill>
                      <a:schemeClr val="tx1"/>
                    </a:solidFill>
                  </a:rPr>
                  <a:t>Development session 5</a:t>
                </a:r>
              </a:p>
            </p:txBody>
          </p:sp>
          <p:sp>
            <p:nvSpPr>
              <p:cNvPr id="71" name="Rounded Rectangle 70">
                <a:extLst>
                  <a:ext uri="{FF2B5EF4-FFF2-40B4-BE49-F238E27FC236}">
                    <a16:creationId xmlns:a16="http://schemas.microsoft.com/office/drawing/2014/main" id="{8C39080F-9996-E84A-90CE-5AE5C92306D4}"/>
                  </a:ext>
                </a:extLst>
              </p:cNvPr>
              <p:cNvSpPr/>
              <p:nvPr/>
            </p:nvSpPr>
            <p:spPr>
              <a:xfrm>
                <a:off x="6940271" y="3374365"/>
                <a:ext cx="914400" cy="914400"/>
              </a:xfrm>
              <a:prstGeom prst="roundRect">
                <a:avLst/>
              </a:prstGeom>
              <a:solidFill>
                <a:schemeClr val="bg2"/>
              </a:solidFill>
              <a:ln w="57150">
                <a:solidFill>
                  <a:srgbClr val="CADB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>
                    <a:solidFill>
                      <a:schemeClr val="tx1"/>
                    </a:solidFill>
                  </a:rPr>
                  <a:t>Challenge 5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34950B3-FE16-D04A-BA60-5643A089F09B}"/>
                </a:ext>
              </a:extLst>
            </p:cNvPr>
            <p:cNvGrpSpPr/>
            <p:nvPr/>
          </p:nvGrpSpPr>
          <p:grpSpPr>
            <a:xfrm>
              <a:off x="8388021" y="2502880"/>
              <a:ext cx="914400" cy="1852240"/>
              <a:chOff x="9407525" y="2437486"/>
              <a:chExt cx="914400" cy="1852240"/>
            </a:xfrm>
          </p:grpSpPr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22CB8CB7-47B4-8742-8224-74F033E91282}"/>
                  </a:ext>
                </a:extLst>
              </p:cNvPr>
              <p:cNvSpPr/>
              <p:nvPr/>
            </p:nvSpPr>
            <p:spPr>
              <a:xfrm>
                <a:off x="9407525" y="2437486"/>
                <a:ext cx="914400" cy="914400"/>
              </a:xfrm>
              <a:prstGeom prst="roundRect">
                <a:avLst/>
              </a:prstGeom>
              <a:solidFill>
                <a:srgbClr val="02AFF3"/>
              </a:solidFill>
              <a:ln w="57150">
                <a:solidFill>
                  <a:srgbClr val="CADB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>
                    <a:solidFill>
                      <a:schemeClr val="tx1"/>
                    </a:solidFill>
                  </a:rPr>
                  <a:t>Development session 7</a:t>
                </a:r>
              </a:p>
            </p:txBody>
          </p:sp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A8D878ED-ECF4-264C-804A-38149C022DC3}"/>
                  </a:ext>
                </a:extLst>
              </p:cNvPr>
              <p:cNvSpPr/>
              <p:nvPr/>
            </p:nvSpPr>
            <p:spPr>
              <a:xfrm>
                <a:off x="9407525" y="3375326"/>
                <a:ext cx="914400" cy="914400"/>
              </a:xfrm>
              <a:prstGeom prst="roundRect">
                <a:avLst/>
              </a:prstGeom>
              <a:solidFill>
                <a:schemeClr val="bg2"/>
              </a:solidFill>
              <a:ln w="57150">
                <a:solidFill>
                  <a:srgbClr val="CADB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>
                    <a:solidFill>
                      <a:schemeClr val="tx1"/>
                    </a:solidFill>
                  </a:rPr>
                  <a:t>Challenge 7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606A9EE-0BAC-2A45-AF22-48967A652524}"/>
                </a:ext>
              </a:extLst>
            </p:cNvPr>
            <p:cNvGrpSpPr/>
            <p:nvPr/>
          </p:nvGrpSpPr>
          <p:grpSpPr>
            <a:xfrm>
              <a:off x="7169140" y="2499849"/>
              <a:ext cx="914400" cy="1852240"/>
              <a:chOff x="8188644" y="2434455"/>
              <a:chExt cx="914400" cy="1852240"/>
            </a:xfrm>
          </p:grpSpPr>
          <p:sp>
            <p:nvSpPr>
              <p:cNvPr id="66" name="Rounded Rectangle 65">
                <a:extLst>
                  <a:ext uri="{FF2B5EF4-FFF2-40B4-BE49-F238E27FC236}">
                    <a16:creationId xmlns:a16="http://schemas.microsoft.com/office/drawing/2014/main" id="{9CD2B863-CA58-6045-864A-71759004E3F2}"/>
                  </a:ext>
                </a:extLst>
              </p:cNvPr>
              <p:cNvSpPr/>
              <p:nvPr/>
            </p:nvSpPr>
            <p:spPr>
              <a:xfrm>
                <a:off x="8188644" y="2434455"/>
                <a:ext cx="914400" cy="914400"/>
              </a:xfrm>
              <a:prstGeom prst="roundRect">
                <a:avLst/>
              </a:prstGeom>
              <a:solidFill>
                <a:srgbClr val="02AFF3"/>
              </a:solidFill>
              <a:ln w="57150">
                <a:solidFill>
                  <a:srgbClr val="CADB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>
                    <a:solidFill>
                      <a:schemeClr val="tx1"/>
                    </a:solidFill>
                  </a:rPr>
                  <a:t>Development session 6</a:t>
                </a:r>
              </a:p>
            </p:txBody>
          </p:sp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600C10AF-827E-644C-B2BC-134352659D25}"/>
                  </a:ext>
                </a:extLst>
              </p:cNvPr>
              <p:cNvSpPr/>
              <p:nvPr/>
            </p:nvSpPr>
            <p:spPr>
              <a:xfrm>
                <a:off x="8188644" y="3372295"/>
                <a:ext cx="914400" cy="914400"/>
              </a:xfrm>
              <a:prstGeom prst="roundRect">
                <a:avLst/>
              </a:prstGeom>
              <a:solidFill>
                <a:schemeClr val="bg2"/>
              </a:solidFill>
              <a:ln w="57150">
                <a:solidFill>
                  <a:srgbClr val="CADB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>
                    <a:solidFill>
                      <a:schemeClr val="tx1"/>
                    </a:solidFill>
                  </a:rPr>
                  <a:t>Challenge 6</a:t>
                </a:r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7E25052-FFA8-9D4C-A7AD-2585F7C69CB4}"/>
              </a:ext>
            </a:extLst>
          </p:cNvPr>
          <p:cNvGrpSpPr/>
          <p:nvPr/>
        </p:nvGrpSpPr>
        <p:grpSpPr>
          <a:xfrm>
            <a:off x="1113294" y="1481564"/>
            <a:ext cx="2412016" cy="4574762"/>
            <a:chOff x="1853323" y="2435289"/>
            <a:chExt cx="914400" cy="1852240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9221AE75-D319-9E4E-9752-2BA2D73F9087}"/>
                </a:ext>
              </a:extLst>
            </p:cNvPr>
            <p:cNvSpPr/>
            <p:nvPr/>
          </p:nvSpPr>
          <p:spPr>
            <a:xfrm>
              <a:off x="1853323" y="2435289"/>
              <a:ext cx="914400" cy="914400"/>
            </a:xfrm>
            <a:prstGeom prst="roundRect">
              <a:avLst/>
            </a:prstGeom>
            <a:solidFill>
              <a:srgbClr val="02AFF3"/>
            </a:solidFill>
            <a:ln w="57150">
              <a:solidFill>
                <a:srgbClr val="CAD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FFFFFF"/>
                </a:buClr>
                <a:defRPr/>
              </a:pPr>
              <a:r>
                <a:rPr lang="en-US" sz="24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Review of BID; Choose an Issue; Teambuilding</a:t>
              </a: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B3A05561-59AF-0D47-909D-05FD4F7628A3}"/>
                </a:ext>
              </a:extLst>
            </p:cNvPr>
            <p:cNvSpPr/>
            <p:nvPr/>
          </p:nvSpPr>
          <p:spPr>
            <a:xfrm>
              <a:off x="1853323" y="3373129"/>
              <a:ext cx="914400" cy="914400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CAD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</a:rPr>
                <a:t>Design a Superhero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F0CB6FA-DC0B-944D-BEAA-81150BCB9EDD}"/>
              </a:ext>
            </a:extLst>
          </p:cNvPr>
          <p:cNvGrpSpPr/>
          <p:nvPr/>
        </p:nvGrpSpPr>
        <p:grpSpPr>
          <a:xfrm>
            <a:off x="2364635" y="1481564"/>
            <a:ext cx="2412016" cy="4574762"/>
            <a:chOff x="1853323" y="2435289"/>
            <a:chExt cx="914400" cy="1852240"/>
          </a:xfrm>
        </p:grpSpPr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E0F9974B-4BFA-EB46-AAC4-B25D2FF03B62}"/>
                </a:ext>
              </a:extLst>
            </p:cNvPr>
            <p:cNvSpPr/>
            <p:nvPr/>
          </p:nvSpPr>
          <p:spPr>
            <a:xfrm>
              <a:off x="1853323" y="2435289"/>
              <a:ext cx="914400" cy="914400"/>
            </a:xfrm>
            <a:prstGeom prst="roundRect">
              <a:avLst/>
            </a:prstGeom>
            <a:solidFill>
              <a:srgbClr val="02AFF3"/>
            </a:solidFill>
            <a:ln w="57150">
              <a:solidFill>
                <a:srgbClr val="CAD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FFFFFF"/>
                </a:buClr>
                <a:defRPr/>
              </a:pPr>
              <a:r>
                <a:rPr lang="en-US" sz="24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Research Skills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A117A423-51D9-604D-AB3A-A23AC23905E8}"/>
                </a:ext>
              </a:extLst>
            </p:cNvPr>
            <p:cNvSpPr/>
            <p:nvPr/>
          </p:nvSpPr>
          <p:spPr>
            <a:xfrm>
              <a:off x="1853323" y="3373129"/>
              <a:ext cx="914400" cy="914400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CAD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Option A: Facts and Figures</a:t>
              </a:r>
            </a:p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Option B: SDG Poem or Rap</a:t>
              </a:r>
            </a:p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Option C: Year 5 Leaflet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425F0E8-5109-3043-AE06-E88932B94C02}"/>
              </a:ext>
            </a:extLst>
          </p:cNvPr>
          <p:cNvGrpSpPr/>
          <p:nvPr/>
        </p:nvGrpSpPr>
        <p:grpSpPr>
          <a:xfrm>
            <a:off x="3644641" y="1481564"/>
            <a:ext cx="2412016" cy="4574762"/>
            <a:chOff x="1853323" y="2435289"/>
            <a:chExt cx="914400" cy="1852240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7D559E8D-5104-F742-B6E6-8EDFF13D46C7}"/>
                </a:ext>
              </a:extLst>
            </p:cNvPr>
            <p:cNvSpPr/>
            <p:nvPr/>
          </p:nvSpPr>
          <p:spPr>
            <a:xfrm>
              <a:off x="1853323" y="3373129"/>
              <a:ext cx="914400" cy="914400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CAD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Option A: Write a speech</a:t>
              </a:r>
            </a:p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Option B: Make a prototype or animation</a:t>
              </a:r>
            </a:p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Option C: Create a storyboard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1C43E257-8488-1A47-97AA-FE2B99A25494}"/>
                </a:ext>
              </a:extLst>
            </p:cNvPr>
            <p:cNvSpPr/>
            <p:nvPr/>
          </p:nvSpPr>
          <p:spPr>
            <a:xfrm>
              <a:off x="1853323" y="2435289"/>
              <a:ext cx="914400" cy="914400"/>
            </a:xfrm>
            <a:prstGeom prst="roundRect">
              <a:avLst/>
            </a:prstGeom>
            <a:solidFill>
              <a:srgbClr val="02AFF3"/>
            </a:solidFill>
            <a:ln w="57150">
              <a:solidFill>
                <a:srgbClr val="CAD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FFFFFF"/>
                </a:buClr>
                <a:defRPr/>
              </a:pPr>
              <a:r>
                <a:rPr lang="en-US" sz="24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Introduction to the Business Plan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C750978-9F50-044D-AE6C-A59A7B2D5C89}"/>
              </a:ext>
            </a:extLst>
          </p:cNvPr>
          <p:cNvGrpSpPr/>
          <p:nvPr/>
        </p:nvGrpSpPr>
        <p:grpSpPr>
          <a:xfrm>
            <a:off x="4949105" y="1481564"/>
            <a:ext cx="2412016" cy="4574762"/>
            <a:chOff x="1853323" y="2435289"/>
            <a:chExt cx="914400" cy="1852240"/>
          </a:xfrm>
        </p:grpSpPr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209D52F8-9E35-BE42-88B6-493847A39A35}"/>
                </a:ext>
              </a:extLst>
            </p:cNvPr>
            <p:cNvSpPr/>
            <p:nvPr/>
          </p:nvSpPr>
          <p:spPr>
            <a:xfrm>
              <a:off x="1853323" y="3373129"/>
              <a:ext cx="914400" cy="914400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CAD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Option A: Customer Profile or Empathy Map</a:t>
              </a:r>
            </a:p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Option B: Market Research Survey</a:t>
              </a:r>
            </a:p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Option C: Create a TV or Radio Advert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DFD7E46-B1AE-5743-ADB7-C2480A7C6650}"/>
                </a:ext>
              </a:extLst>
            </p:cNvPr>
            <p:cNvSpPr/>
            <p:nvPr/>
          </p:nvSpPr>
          <p:spPr>
            <a:xfrm>
              <a:off x="1853323" y="2435289"/>
              <a:ext cx="914400" cy="914400"/>
            </a:xfrm>
            <a:prstGeom prst="roundRect">
              <a:avLst/>
            </a:prstGeom>
            <a:solidFill>
              <a:srgbClr val="02AFF3"/>
            </a:solidFill>
            <a:ln w="57150">
              <a:solidFill>
                <a:srgbClr val="CAD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FFFFFF"/>
                </a:buClr>
                <a:defRPr/>
              </a:pPr>
              <a:r>
                <a:rPr lang="en-US" sz="24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Branding and Marketing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40E969E-4631-5049-8B2A-5A41B4FA21BB}"/>
              </a:ext>
            </a:extLst>
          </p:cNvPr>
          <p:cNvGrpSpPr/>
          <p:nvPr/>
        </p:nvGrpSpPr>
        <p:grpSpPr>
          <a:xfrm>
            <a:off x="6200242" y="1481564"/>
            <a:ext cx="2412016" cy="4574762"/>
            <a:chOff x="1853323" y="2435289"/>
            <a:chExt cx="914400" cy="1852240"/>
          </a:xfrm>
        </p:grpSpPr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87308997-C984-AB46-8D99-E4B9CD82D86A}"/>
                </a:ext>
              </a:extLst>
            </p:cNvPr>
            <p:cNvSpPr/>
            <p:nvPr/>
          </p:nvSpPr>
          <p:spPr>
            <a:xfrm>
              <a:off x="1853323" y="2435289"/>
              <a:ext cx="914400" cy="914400"/>
            </a:xfrm>
            <a:prstGeom prst="roundRect">
              <a:avLst/>
            </a:prstGeom>
            <a:solidFill>
              <a:srgbClr val="02AFF3"/>
            </a:solidFill>
            <a:ln w="57150">
              <a:solidFill>
                <a:srgbClr val="CAD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FFFFFF"/>
                </a:buClr>
                <a:defRPr/>
              </a:pPr>
              <a:r>
                <a:rPr lang="en-US" sz="24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Networking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DC76C8C8-1D46-204A-BAB1-BE47710931C8}"/>
                </a:ext>
              </a:extLst>
            </p:cNvPr>
            <p:cNvSpPr/>
            <p:nvPr/>
          </p:nvSpPr>
          <p:spPr>
            <a:xfrm>
              <a:off x="1853323" y="3373129"/>
              <a:ext cx="914400" cy="914400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CAD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Option A: Social Media Campaign</a:t>
              </a:r>
            </a:p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Option B: Elevator Pitch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98999B3-84E2-9F41-87BC-0BC7B5D6B1A2}"/>
              </a:ext>
            </a:extLst>
          </p:cNvPr>
          <p:cNvGrpSpPr/>
          <p:nvPr/>
        </p:nvGrpSpPr>
        <p:grpSpPr>
          <a:xfrm>
            <a:off x="7415551" y="1481496"/>
            <a:ext cx="2412016" cy="4574762"/>
            <a:chOff x="1853323" y="2435289"/>
            <a:chExt cx="914400" cy="1852240"/>
          </a:xfrm>
        </p:grpSpPr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8763DFC4-6603-6A40-A5EA-9BFC062FE68E}"/>
                </a:ext>
              </a:extLst>
            </p:cNvPr>
            <p:cNvSpPr/>
            <p:nvPr/>
          </p:nvSpPr>
          <p:spPr>
            <a:xfrm>
              <a:off x="1853323" y="2435289"/>
              <a:ext cx="914400" cy="914400"/>
            </a:xfrm>
            <a:prstGeom prst="roundRect">
              <a:avLst/>
            </a:prstGeom>
            <a:solidFill>
              <a:srgbClr val="02AFF3"/>
            </a:solidFill>
            <a:ln w="57150">
              <a:solidFill>
                <a:srgbClr val="CAD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FFFFFF"/>
                </a:buClr>
                <a:defRPr/>
              </a:pPr>
              <a:r>
                <a:rPr lang="en-US" sz="24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Business Model and Finances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DC281C08-165B-1246-9CEA-D3D0BA20F8CB}"/>
                </a:ext>
              </a:extLst>
            </p:cNvPr>
            <p:cNvSpPr/>
            <p:nvPr/>
          </p:nvSpPr>
          <p:spPr>
            <a:xfrm>
              <a:off x="1853323" y="3373129"/>
              <a:ext cx="914400" cy="914400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CAD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Option A: Business Model</a:t>
              </a:r>
            </a:p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Option B: Start-Up Costs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61F81BA-B5EA-EA44-AC92-02AAD845D2F3}"/>
              </a:ext>
            </a:extLst>
          </p:cNvPr>
          <p:cNvGrpSpPr/>
          <p:nvPr/>
        </p:nvGrpSpPr>
        <p:grpSpPr>
          <a:xfrm>
            <a:off x="8666688" y="1481564"/>
            <a:ext cx="2412016" cy="4574762"/>
            <a:chOff x="1853323" y="2435289"/>
            <a:chExt cx="914400" cy="1852240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40084D33-19EE-214E-A1A5-75B7F906BED2}"/>
                </a:ext>
              </a:extLst>
            </p:cNvPr>
            <p:cNvSpPr/>
            <p:nvPr/>
          </p:nvSpPr>
          <p:spPr>
            <a:xfrm>
              <a:off x="1853323" y="2435289"/>
              <a:ext cx="914400" cy="914400"/>
            </a:xfrm>
            <a:prstGeom prst="roundRect">
              <a:avLst/>
            </a:prstGeom>
            <a:solidFill>
              <a:srgbClr val="02AFF3"/>
            </a:solidFill>
            <a:ln w="57150">
              <a:solidFill>
                <a:srgbClr val="CAD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FFFFFF"/>
                </a:buClr>
                <a:defRPr/>
              </a:pPr>
              <a:r>
                <a:rPr lang="en-US" sz="24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Preparing for Submission</a:t>
              </a:r>
            </a:p>
          </p:txBody>
        </p:sp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8AF4DE8B-8916-7342-8A37-2F34E5B0ADAF}"/>
                </a:ext>
              </a:extLst>
            </p:cNvPr>
            <p:cNvSpPr/>
            <p:nvPr/>
          </p:nvSpPr>
          <p:spPr>
            <a:xfrm>
              <a:off x="1853323" y="3373129"/>
              <a:ext cx="914400" cy="914400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CAD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</a:rPr>
                <a:t>Meet the Team</a:t>
              </a:r>
            </a:p>
            <a:p>
              <a:pPr algn="ctr"/>
              <a:r>
                <a:rPr lang="en-US" sz="2400" b="1">
                  <a:solidFill>
                    <a:schemeClr val="tx1"/>
                  </a:solidFill>
                </a:rPr>
                <a:t>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900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9A60344-519D-B003-B61C-CB6BD42A0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r>
              <a:rPr lang="en-US" dirty="0" err="1"/>
              <a:t>Skillsbuilder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CDFEB-7DD4-71B4-5D66-3E4A28333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88" y="1858042"/>
            <a:ext cx="5915736" cy="3002235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4304973-D52B-9145-0C41-FD66C661B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 err="1"/>
              <a:t>Skillsbuilder</a:t>
            </a:r>
            <a:r>
              <a:rPr lang="en-US" dirty="0"/>
              <a:t> is a way for students to actively reflect on how they have practiced their skills during the Development Session process. </a:t>
            </a:r>
          </a:p>
          <a:p>
            <a:pPr marL="285750" indent="-285750">
              <a:buFontTx/>
              <a:buChar char="-"/>
            </a:pPr>
            <a:r>
              <a:rPr lang="en-US" dirty="0"/>
              <a:t>We hope that this will provide them clarity on and confidence in the skills they have developed. </a:t>
            </a:r>
          </a:p>
          <a:p>
            <a:pPr marL="285750" indent="-285750">
              <a:buFontTx/>
              <a:buChar char="-"/>
            </a:pPr>
            <a:r>
              <a:rPr lang="en-US" dirty="0"/>
              <a:t>It provides a tangible proof of development which can rewarding.</a:t>
            </a:r>
          </a:p>
          <a:p>
            <a:pPr marL="285750" indent="-285750">
              <a:buFontTx/>
              <a:buChar char="-"/>
            </a:pPr>
            <a:r>
              <a:rPr lang="en-US" dirty="0"/>
              <a:t>It’s something they could keep and use to help them throughout their educational career and beyond.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BC15C5-FCFB-8E94-3F3C-57D31B7857EA}"/>
              </a:ext>
            </a:extLst>
          </p:cNvPr>
          <p:cNvSpPr txBox="1"/>
          <p:nvPr/>
        </p:nvSpPr>
        <p:spPr>
          <a:xfrm>
            <a:off x="5183189" y="5171090"/>
            <a:ext cx="5915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Teachers can lead on this as there is a lot of text, but it’s really important to understand the purpose and how to reflect. After the first time we hope there will be a familiarity.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05977-4FB5-34F7-B1B6-656E00DF8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089" y="989012"/>
            <a:ext cx="6864703" cy="451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0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7">
            <a:extLst>
              <a:ext uri="{FF2B5EF4-FFF2-40B4-BE49-F238E27FC236}">
                <a16:creationId xmlns:a16="http://schemas.microsoft.com/office/drawing/2014/main" id="{8B752BA9-FDF0-ED4D-9077-DBC47728B434}"/>
              </a:ext>
            </a:extLst>
          </p:cNvPr>
          <p:cNvSpPr txBox="1">
            <a:spLocks/>
          </p:cNvSpPr>
          <p:nvPr/>
        </p:nvSpPr>
        <p:spPr>
          <a:xfrm>
            <a:off x="2311003" y="789571"/>
            <a:ext cx="6451336" cy="723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>
                <a:solidFill>
                  <a:schemeClr val="accent6"/>
                </a:solidFill>
              </a:rPr>
              <a:t>What to submit?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6B830F-1E2B-DC4C-96A3-8EC9CB0CD4AD}"/>
              </a:ext>
            </a:extLst>
          </p:cNvPr>
          <p:cNvSpPr txBox="1"/>
          <p:nvPr/>
        </p:nvSpPr>
        <p:spPr>
          <a:xfrm>
            <a:off x="540605" y="1598970"/>
            <a:ext cx="763272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 dirty="0">
                <a:solidFill>
                  <a:schemeClr val="accent6"/>
                </a:solidFill>
              </a:rPr>
              <a:t>Initial Submissions deadline (March 19</a:t>
            </a:r>
            <a:r>
              <a:rPr lang="en-GB" sz="2800" b="1" baseline="30000" dirty="0">
                <a:solidFill>
                  <a:schemeClr val="accent6"/>
                </a:solidFill>
              </a:rPr>
              <a:t>th</a:t>
            </a:r>
            <a:r>
              <a:rPr lang="en-GB" sz="2800" b="1" dirty="0">
                <a:solidFill>
                  <a:schemeClr val="accent6"/>
                </a:solidFill>
              </a:rPr>
              <a:t> 2025): </a:t>
            </a:r>
            <a:endParaRPr lang="en-GB" sz="2800" b="1" dirty="0">
              <a:solidFill>
                <a:schemeClr val="accent6"/>
              </a:solidFill>
              <a:cs typeface="Calibri"/>
            </a:endParaRPr>
          </a:p>
          <a:p>
            <a:endParaRPr lang="en-GB" sz="2000" b="1" dirty="0">
              <a:solidFill>
                <a:schemeClr val="accent6"/>
              </a:solidFill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E85D97-2691-204E-8767-F0875F11003B}"/>
              </a:ext>
            </a:extLst>
          </p:cNvPr>
          <p:cNvSpPr txBox="1"/>
          <p:nvPr/>
        </p:nvSpPr>
        <p:spPr>
          <a:xfrm>
            <a:off x="733559" y="2115030"/>
            <a:ext cx="5626325" cy="1200329"/>
          </a:xfrm>
          <a:prstGeom prst="rect">
            <a:avLst/>
          </a:prstGeom>
          <a:solidFill>
            <a:srgbClr val="FFDB15"/>
          </a:solidFill>
          <a:ln>
            <a:solidFill>
              <a:srgbClr val="1F628E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4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</a:rPr>
              <a:t>Completed Business Plan</a:t>
            </a:r>
            <a:endParaRPr lang="en-GB" sz="240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4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+mn-lt"/>
                <a:cs typeface="+mn-lt"/>
              </a:rPr>
              <a:t>PowerPoint Pitch (which includes any challenge work the team has completed)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E59EF5C-4D45-6D40-8FBA-C326A67C3FA4}"/>
              </a:ext>
            </a:extLst>
          </p:cNvPr>
          <p:cNvSpPr txBox="1">
            <a:spLocks/>
          </p:cNvSpPr>
          <p:nvPr/>
        </p:nvSpPr>
        <p:spPr>
          <a:xfrm>
            <a:off x="733559" y="2127065"/>
            <a:ext cx="5639525" cy="1232528"/>
          </a:xfrm>
          <a:prstGeom prst="rect">
            <a:avLst/>
          </a:prstGeom>
          <a:ln w="57150">
            <a:solidFill>
              <a:srgbClr val="1F628E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en-US" sz="1000" b="1">
              <a:ea typeface="ＭＳ Ｐゴシック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2EDE65-E091-4BC3-8B85-AFEDE5A93783}"/>
              </a:ext>
            </a:extLst>
          </p:cNvPr>
          <p:cNvGrpSpPr/>
          <p:nvPr/>
        </p:nvGrpSpPr>
        <p:grpSpPr>
          <a:xfrm>
            <a:off x="1090978" y="4088753"/>
            <a:ext cx="4565245" cy="2323972"/>
            <a:chOff x="1043497" y="4227516"/>
            <a:chExt cx="4565245" cy="23239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178016-E944-AE42-82DB-A1807CC8FBB0}"/>
                </a:ext>
              </a:extLst>
            </p:cNvPr>
            <p:cNvSpPr txBox="1"/>
            <p:nvPr/>
          </p:nvSpPr>
          <p:spPr>
            <a:xfrm>
              <a:off x="1049184" y="4243164"/>
              <a:ext cx="4559558" cy="2308324"/>
            </a:xfrm>
            <a:prstGeom prst="rect">
              <a:avLst/>
            </a:prstGeom>
            <a:solidFill>
              <a:srgbClr val="FFDB15"/>
            </a:solidFill>
            <a:ln>
              <a:solidFill>
                <a:srgbClr val="1F628E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GB" sz="2400">
                  <a:ln w="0"/>
                  <a:solidFill>
                    <a:schemeClr val="accent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+mn-lt"/>
                  <a:cs typeface="+mn-lt"/>
                </a:rPr>
                <a:t>Teams incorporate feedback from the Shortlisting judges</a:t>
              </a:r>
            </a:p>
            <a:p>
              <a:pPr marL="285750" indent="-285750">
                <a:buFont typeface="Arial"/>
                <a:buChar char="•"/>
              </a:pPr>
              <a:r>
                <a:rPr lang="en-GB" sz="2400">
                  <a:ln w="0"/>
                  <a:solidFill>
                    <a:schemeClr val="accent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+mn-lt"/>
                  <a:cs typeface="+mn-lt"/>
                </a:rPr>
                <a:t>Teams prepare a 5-minute live Pitch to present alongside their (updated) PowerPoint Pitch</a:t>
              </a:r>
              <a:endParaRPr lang="en-GB" sz="24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+mn-lt"/>
                <a:cs typeface="+mn-lt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GB" sz="2400">
                  <a:ln w="0"/>
                  <a:solidFill>
                    <a:schemeClr val="accent6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ea typeface="+mn-lt"/>
                  <a:cs typeface="+mn-lt"/>
                </a:rPr>
                <a:t>Updated Business Plan</a:t>
              </a: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5CF289AB-742E-4A46-8036-214B5721D874}"/>
                </a:ext>
              </a:extLst>
            </p:cNvPr>
            <p:cNvSpPr txBox="1">
              <a:spLocks/>
            </p:cNvSpPr>
            <p:nvPr/>
          </p:nvSpPr>
          <p:spPr>
            <a:xfrm>
              <a:off x="1043497" y="4227516"/>
              <a:ext cx="4561385" cy="2323971"/>
            </a:xfrm>
            <a:prstGeom prst="rect">
              <a:avLst/>
            </a:prstGeom>
            <a:ln w="57150">
              <a:solidFill>
                <a:srgbClr val="1F628E"/>
              </a:solidFill>
              <a:miter lim="800000"/>
              <a:headEnd/>
              <a:tailEnd/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altLang="en-US" sz="1000" b="1">
                <a:solidFill>
                  <a:schemeClr val="accent6"/>
                </a:solidFill>
                <a:ea typeface="ＭＳ Ｐゴシック" charset="-128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8B2B5CF-9658-8847-9DA5-D1B7E88E42F1}"/>
              </a:ext>
            </a:extLst>
          </p:cNvPr>
          <p:cNvSpPr txBox="1"/>
          <p:nvPr/>
        </p:nvSpPr>
        <p:spPr>
          <a:xfrm>
            <a:off x="581646" y="3624638"/>
            <a:ext cx="626815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solidFill>
                  <a:schemeClr val="accent6"/>
                </a:solidFill>
              </a:rPr>
              <a:t>Regional Finals (12</a:t>
            </a:r>
            <a:r>
              <a:rPr lang="en-GB" sz="2800" b="1" baseline="30000" dirty="0">
                <a:solidFill>
                  <a:schemeClr val="accent6"/>
                </a:solidFill>
              </a:rPr>
              <a:t>th</a:t>
            </a:r>
            <a:r>
              <a:rPr lang="en-GB" sz="2800" b="1" dirty="0">
                <a:solidFill>
                  <a:schemeClr val="accent6"/>
                </a:solidFill>
              </a:rPr>
              <a:t> – 23</a:t>
            </a:r>
            <a:r>
              <a:rPr lang="en-GB" sz="2800" b="1" baseline="30000" dirty="0">
                <a:solidFill>
                  <a:schemeClr val="accent6"/>
                </a:solidFill>
              </a:rPr>
              <a:t>rd</a:t>
            </a:r>
            <a:r>
              <a:rPr lang="en-GB" sz="2800" b="1" dirty="0">
                <a:solidFill>
                  <a:schemeClr val="accent6"/>
                </a:solidFill>
              </a:rPr>
              <a:t> May 2025): </a:t>
            </a:r>
            <a:r>
              <a:rPr lang="en-GB" sz="2800" b="1" dirty="0">
                <a:solidFill>
                  <a:schemeClr val="accent6"/>
                </a:solidFill>
                <a:cs typeface="Calibri"/>
              </a:rPr>
              <a:t>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6160FE-ED16-654A-8FE9-7B1DACAB4DDB}"/>
              </a:ext>
            </a:extLst>
          </p:cNvPr>
          <p:cNvSpPr txBox="1"/>
          <p:nvPr/>
        </p:nvSpPr>
        <p:spPr>
          <a:xfrm>
            <a:off x="6577875" y="3813738"/>
            <a:ext cx="5157722" cy="1938992"/>
          </a:xfrm>
          <a:prstGeom prst="rect">
            <a:avLst/>
          </a:prstGeom>
          <a:solidFill>
            <a:srgbClr val="FFDB1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4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+mn-lt"/>
                <a:cs typeface="+mn-lt"/>
              </a:rPr>
              <a:t>Teams incorporate feedback from the Regional Finals’ judges</a:t>
            </a:r>
          </a:p>
          <a:p>
            <a:pPr marL="285750" indent="-285750">
              <a:buFont typeface="Arial"/>
              <a:buChar char="•"/>
            </a:pPr>
            <a:r>
              <a:rPr lang="en-GB" sz="24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+mn-lt"/>
                <a:cs typeface="+mn-lt"/>
              </a:rPr>
              <a:t>Updated Pitch and Business Plan</a:t>
            </a:r>
          </a:p>
          <a:p>
            <a:pPr marL="285750" indent="-285750">
              <a:buFont typeface="Arial"/>
              <a:buChar char="•"/>
            </a:pPr>
            <a:r>
              <a:rPr lang="en-GB" sz="24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</a:rPr>
              <a:t>Teams prepare a 5-minute pitch to present</a:t>
            </a:r>
            <a:endParaRPr lang="en-GB" sz="240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+mn-lt"/>
              <a:cs typeface="+mn-lt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1E20296-7565-4E4F-90EE-00624705B50B}"/>
              </a:ext>
            </a:extLst>
          </p:cNvPr>
          <p:cNvSpPr txBox="1">
            <a:spLocks/>
          </p:cNvSpPr>
          <p:nvPr/>
        </p:nvSpPr>
        <p:spPr>
          <a:xfrm>
            <a:off x="6552838" y="3813738"/>
            <a:ext cx="5157722" cy="1938992"/>
          </a:xfrm>
          <a:prstGeom prst="rect">
            <a:avLst/>
          </a:prstGeom>
          <a:ln w="57150">
            <a:solidFill>
              <a:srgbClr val="1F628E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en-US" sz="1000" b="1">
              <a:ea typeface="ＭＳ Ｐゴシック" charset="-12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EC26DF-26EF-024A-84C8-144F546A1A90}"/>
              </a:ext>
            </a:extLst>
          </p:cNvPr>
          <p:cNvSpPr txBox="1"/>
          <p:nvPr/>
        </p:nvSpPr>
        <p:spPr>
          <a:xfrm>
            <a:off x="6552838" y="3167390"/>
            <a:ext cx="562632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solidFill>
                  <a:schemeClr val="accent6"/>
                </a:solidFill>
              </a:rPr>
              <a:t>National Final (July 2</a:t>
            </a:r>
            <a:r>
              <a:rPr lang="en-GB" sz="2800" b="1" baseline="30000" dirty="0">
                <a:solidFill>
                  <a:schemeClr val="accent6"/>
                </a:solidFill>
              </a:rPr>
              <a:t>nd</a:t>
            </a:r>
            <a:r>
              <a:rPr lang="en-GB" sz="2800" b="1" dirty="0">
                <a:solidFill>
                  <a:schemeClr val="accent6"/>
                </a:solidFill>
              </a:rPr>
              <a:t>, 2025 - TBC): </a:t>
            </a:r>
            <a:r>
              <a:rPr lang="en-GB" sz="2800" b="1" dirty="0">
                <a:solidFill>
                  <a:schemeClr val="accent6"/>
                </a:solidFill>
                <a:cs typeface="Calibr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534248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54EB0D-2432-5248-8F97-18D8C8EE7628}"/>
              </a:ext>
            </a:extLst>
          </p:cNvPr>
          <p:cNvSpPr txBox="1"/>
          <p:nvPr/>
        </p:nvSpPr>
        <p:spPr>
          <a:xfrm>
            <a:off x="3399182" y="497938"/>
            <a:ext cx="5393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6"/>
                </a:solidFill>
                <a:latin typeface="+mj-lt"/>
              </a:rPr>
              <a:t>The Development Sessions and the Business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B565D-DAC0-F9B7-458C-7B817602C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9" t="60209" r="82056" b="6237"/>
          <a:stretch/>
        </p:blipFill>
        <p:spPr>
          <a:xfrm>
            <a:off x="356839" y="1809779"/>
            <a:ext cx="1989279" cy="2884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194DDF-62F0-DD6B-088E-40E4A0DDAC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84" t="60991" r="69178" b="5946"/>
          <a:stretch/>
        </p:blipFill>
        <p:spPr>
          <a:xfrm>
            <a:off x="6522180" y="1809777"/>
            <a:ext cx="2054158" cy="2884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204444-D604-C3B2-AAF6-16E005C28B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44" t="60209" r="69231" b="6237"/>
          <a:stretch/>
        </p:blipFill>
        <p:spPr>
          <a:xfrm>
            <a:off x="2478743" y="1809777"/>
            <a:ext cx="1989279" cy="2884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26B701-DE9C-0236-525B-8D0A0E638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27" t="60209" r="56547" b="6237"/>
          <a:stretch/>
        </p:blipFill>
        <p:spPr>
          <a:xfrm>
            <a:off x="4532901" y="1809778"/>
            <a:ext cx="1989279" cy="28848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701952-DBF7-3B39-9A6D-FBE2A0386F90}"/>
              </a:ext>
            </a:extLst>
          </p:cNvPr>
          <p:cNvSpPr txBox="1"/>
          <p:nvPr/>
        </p:nvSpPr>
        <p:spPr>
          <a:xfrm>
            <a:off x="8676699" y="2986500"/>
            <a:ext cx="33443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>
                <a:solidFill>
                  <a:schemeClr val="accent6"/>
                </a:solidFill>
              </a:rPr>
              <a:t>21 Questions</a:t>
            </a:r>
          </a:p>
          <a:p>
            <a:endParaRPr lang="en-GB">
              <a:solidFill>
                <a:schemeClr val="accent6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>
                <a:solidFill>
                  <a:schemeClr val="accent6"/>
                </a:solidFill>
              </a:rPr>
              <a:t>Split into 8 sections; </a:t>
            </a:r>
          </a:p>
          <a:p>
            <a:r>
              <a:rPr lang="en-GB" b="1">
                <a:solidFill>
                  <a:schemeClr val="accent6"/>
                </a:solidFill>
              </a:rPr>
              <a:t>1. The issue you are tackling</a:t>
            </a:r>
          </a:p>
          <a:p>
            <a:r>
              <a:rPr lang="en-GB" b="1">
                <a:solidFill>
                  <a:schemeClr val="accent6"/>
                </a:solidFill>
              </a:rPr>
              <a:t>2. Your Big Idea </a:t>
            </a:r>
          </a:p>
          <a:p>
            <a:r>
              <a:rPr lang="en-GB" b="1">
                <a:solidFill>
                  <a:schemeClr val="accent6"/>
                </a:solidFill>
              </a:rPr>
              <a:t>3. Planning for success </a:t>
            </a:r>
          </a:p>
          <a:p>
            <a:r>
              <a:rPr lang="en-GB" b="1">
                <a:solidFill>
                  <a:schemeClr val="accent6"/>
                </a:solidFill>
              </a:rPr>
              <a:t>4. Sustainability </a:t>
            </a:r>
          </a:p>
          <a:p>
            <a:r>
              <a:rPr lang="en-GB" b="1">
                <a:solidFill>
                  <a:schemeClr val="accent6"/>
                </a:solidFill>
              </a:rPr>
              <a:t>5. Customers and Market Research </a:t>
            </a:r>
          </a:p>
          <a:p>
            <a:r>
              <a:rPr lang="en-GB" b="1">
                <a:solidFill>
                  <a:schemeClr val="accent6"/>
                </a:solidFill>
              </a:rPr>
              <a:t>6. Network and Support </a:t>
            </a:r>
          </a:p>
          <a:p>
            <a:r>
              <a:rPr lang="en-GB" b="1">
                <a:solidFill>
                  <a:schemeClr val="accent6"/>
                </a:solidFill>
              </a:rPr>
              <a:t>7. Finance </a:t>
            </a:r>
          </a:p>
          <a:p>
            <a:r>
              <a:rPr lang="en-GB" b="1">
                <a:solidFill>
                  <a:schemeClr val="accent6"/>
                </a:solidFill>
              </a:rPr>
              <a:t>8. Research and Evidence </a:t>
            </a:r>
          </a:p>
        </p:txBody>
      </p:sp>
    </p:spTree>
    <p:extLst>
      <p:ext uri="{BB962C8B-B14F-4D97-AF65-F5344CB8AC3E}">
        <p14:creationId xmlns:p14="http://schemas.microsoft.com/office/powerpoint/2010/main" val="715034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4BA213-6F80-E942-8116-3FBA8647CFD1}"/>
              </a:ext>
            </a:extLst>
          </p:cNvPr>
          <p:cNvGrpSpPr/>
          <p:nvPr/>
        </p:nvGrpSpPr>
        <p:grpSpPr>
          <a:xfrm>
            <a:off x="505702" y="495532"/>
            <a:ext cx="11261306" cy="5388915"/>
            <a:chOff x="505702" y="495532"/>
            <a:chExt cx="11261306" cy="5388915"/>
          </a:xfrm>
        </p:grpSpPr>
        <p:sp>
          <p:nvSpPr>
            <p:cNvPr id="6" name="Title 7">
              <a:extLst>
                <a:ext uri="{FF2B5EF4-FFF2-40B4-BE49-F238E27FC236}">
                  <a16:creationId xmlns:a16="http://schemas.microsoft.com/office/drawing/2014/main" id="{190882E0-D886-8642-A6A8-03870CB91893}"/>
                </a:ext>
              </a:extLst>
            </p:cNvPr>
            <p:cNvSpPr txBox="1">
              <a:spLocks/>
            </p:cNvSpPr>
            <p:nvPr/>
          </p:nvSpPr>
          <p:spPr>
            <a:xfrm>
              <a:off x="623668" y="495532"/>
              <a:ext cx="8374282" cy="7232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4400"/>
                <a:t>‘The Pitch’ PPT Presentation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2C03FA-397D-944C-AB47-4B869E74D3FE}"/>
                </a:ext>
              </a:extLst>
            </p:cNvPr>
            <p:cNvSpPr txBox="1"/>
            <p:nvPr/>
          </p:nvSpPr>
          <p:spPr>
            <a:xfrm>
              <a:off x="623668" y="1218813"/>
              <a:ext cx="998083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/>
                <a:t>To be submitted with the Business Plan.</a:t>
              </a:r>
            </a:p>
            <a:p>
              <a:endParaRPr lang="en-GB" sz="2400"/>
            </a:p>
            <a:p>
              <a:r>
                <a:rPr lang="en-GB" sz="2400"/>
                <a:t>Example of a submission stage PPT Pitch:</a:t>
              </a:r>
            </a:p>
            <a:p>
              <a:endParaRPr lang="en-GB" sz="2400"/>
            </a:p>
            <a:p>
              <a:r>
                <a:rPr lang="en-GB" sz="2400"/>
                <a:t>Cap Beast, Biggar High School, South Lanarkshire – 2017/18 National Finalists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86F899D-BA45-8A43-9506-73A7AD09A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702" y="3871627"/>
              <a:ext cx="3561528" cy="20033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8E361E-6EB4-F442-A2D8-9DC38B1E6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0246" y="3881086"/>
              <a:ext cx="3561529" cy="20033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837C64-E3E2-B147-AB3E-3ECA70A06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05477" y="3881086"/>
              <a:ext cx="3561531" cy="200336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2F2F3B-6647-944E-98A7-97BCF1A82D57}"/>
              </a:ext>
            </a:extLst>
          </p:cNvPr>
          <p:cNvGrpSpPr/>
          <p:nvPr/>
        </p:nvGrpSpPr>
        <p:grpSpPr>
          <a:xfrm>
            <a:off x="623668" y="421299"/>
            <a:ext cx="10548584" cy="5808051"/>
            <a:chOff x="622762" y="418670"/>
            <a:chExt cx="10548584" cy="58080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30BA03-6ACE-6343-A5A0-A1E3D41D9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763" y="418670"/>
              <a:ext cx="3193841" cy="17965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6F600F4-102A-DB46-8499-1BBA399DF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00132" y="418670"/>
              <a:ext cx="3193843" cy="179653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21615D6-D0B7-E243-ADF3-52DA935D6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2762" y="2425786"/>
              <a:ext cx="3193841" cy="179653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17DF2C1-855A-3041-A43A-9FA25D2C7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77503" y="2425786"/>
              <a:ext cx="3193843" cy="17965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503253-4364-2942-8255-EE00380EE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2763" y="4430183"/>
              <a:ext cx="3193845" cy="179653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1D6F90E-F67C-DF41-BBC1-655A4F2D7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97050" y="4430182"/>
              <a:ext cx="3193846" cy="179653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F64497B-FFF2-DF49-8C2A-40D1B6C20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00132" y="2425786"/>
              <a:ext cx="3193842" cy="179653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BD1B837-5877-7D4B-98F2-23E250213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71338" y="4430183"/>
              <a:ext cx="3193846" cy="1796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420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IP THEME 2022 (Yellow)">
  <a:themeElements>
    <a:clrScheme name="Big Ideas Programme">
      <a:dk1>
        <a:srgbClr val="008037"/>
      </a:dk1>
      <a:lt1>
        <a:sysClr val="window" lastClr="FFFFFF"/>
      </a:lt1>
      <a:dk2>
        <a:srgbClr val="1F628E"/>
      </a:dk2>
      <a:lt2>
        <a:srgbClr val="CCE6D7"/>
      </a:lt2>
      <a:accent1>
        <a:srgbClr val="CADB2A"/>
      </a:accent1>
      <a:accent2>
        <a:srgbClr val="33995F"/>
      </a:accent2>
      <a:accent3>
        <a:srgbClr val="9A9C8F"/>
      </a:accent3>
      <a:accent4>
        <a:srgbClr val="FFDB15"/>
      </a:accent4>
      <a:accent5>
        <a:srgbClr val="80C09B"/>
      </a:accent5>
      <a:accent6>
        <a:srgbClr val="000000"/>
      </a:accent6>
      <a:hlink>
        <a:srgbClr val="008037"/>
      </a:hlink>
      <a:folHlink>
        <a:srgbClr val="80C09B"/>
      </a:folHlink>
    </a:clrScheme>
    <a:fontScheme name="S4TP">
      <a:majorFont>
        <a:latin typeface="Rift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P THEME 2022 (Yellow)" id="{61F44F98-E90F-45B5-9B63-1B6EE7E6545A}" vid="{0FCD0AE8-D3D7-45B0-AB17-2BF0DB9CB3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6b4bd2-237a-49bd-b498-b128698012b6">
      <Terms xmlns="http://schemas.microsoft.com/office/infopath/2007/PartnerControls"/>
    </lcf76f155ced4ddcb4097134ff3c332f>
    <TaxCatchAll xmlns="6f33d9c1-e118-4f1b-b384-9710326835f2" xsi:nil="true"/>
    <MediaLengthInSeconds xmlns="fc6b4bd2-237a-49bd-b498-b128698012b6" xsi:nil="true"/>
    <SharedWithUsers xmlns="6f33d9c1-e118-4f1b-b384-9710326835f2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C5CBDC40151F46944FCA16013E0152" ma:contentTypeVersion="15" ma:contentTypeDescription="Create a new document." ma:contentTypeScope="" ma:versionID="2d858254c9180b259b1ef73de426c517">
  <xsd:schema xmlns:xsd="http://www.w3.org/2001/XMLSchema" xmlns:xs="http://www.w3.org/2001/XMLSchema" xmlns:p="http://schemas.microsoft.com/office/2006/metadata/properties" xmlns:ns2="fc6b4bd2-237a-49bd-b498-b128698012b6" xmlns:ns3="6f33d9c1-e118-4f1b-b384-9710326835f2" targetNamespace="http://schemas.microsoft.com/office/2006/metadata/properties" ma:root="true" ma:fieldsID="e746335b80fbdff3e25f36d0a337cbce" ns2:_="" ns3:_="">
    <xsd:import namespace="fc6b4bd2-237a-49bd-b498-b128698012b6"/>
    <xsd:import namespace="6f33d9c1-e118-4f1b-b384-9710326835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b4bd2-237a-49bd-b498-b128698012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7aca750-b3cd-4f33-8db1-860510109b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3d9c1-e118-4f1b-b384-9710326835f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c0b47d03-86fb-47f7-93d1-df3d9014e0dc}" ma:internalName="TaxCatchAll" ma:showField="CatchAllData" ma:web="6f33d9c1-e118-4f1b-b384-9710326835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6B5D23-5D15-48FB-8537-E00233E10A73}">
  <ds:schemaRefs>
    <ds:schemaRef ds:uri="http://schemas.microsoft.com/office/2006/documentManagement/types"/>
    <ds:schemaRef ds:uri="6f33d9c1-e118-4f1b-b384-9710326835f2"/>
    <ds:schemaRef ds:uri="http://purl.org/dc/dcmitype/"/>
    <ds:schemaRef ds:uri="fc6b4bd2-237a-49bd-b498-b128698012b6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40BCA1E-2A50-4FCC-9AF2-0580298EE0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679DC9-5A5B-4B3E-9A24-D893FD4836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6b4bd2-237a-49bd-b498-b128698012b6"/>
    <ds:schemaRef ds:uri="6f33d9c1-e118-4f1b-b384-9710326835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BIP THEME 2022 (Yellow)</Template>
  <TotalTime>125</TotalTime>
  <Words>1386</Words>
  <Application>Microsoft Office PowerPoint</Application>
  <PresentationFormat>Widescreen</PresentationFormat>
  <Paragraphs>246</Paragraphs>
  <Slides>20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BIP THEME 2022 (Yellow)</vt:lpstr>
      <vt:lpstr>Development Sessions  </vt:lpstr>
      <vt:lpstr>Agenda </vt:lpstr>
      <vt:lpstr>PowerPoint Presentation</vt:lpstr>
      <vt:lpstr>PowerPoint Presentation</vt:lpstr>
      <vt:lpstr>PowerPoint Presentation</vt:lpstr>
      <vt:lpstr>Skillsbuilder </vt:lpstr>
      <vt:lpstr>PowerPoint Presentation</vt:lpstr>
      <vt:lpstr>PowerPoint Presentation</vt:lpstr>
      <vt:lpstr>PowerPoint Presentation</vt:lpstr>
      <vt:lpstr>What is a Mentor?</vt:lpstr>
      <vt:lpstr>Roles in Development Sessions </vt:lpstr>
      <vt:lpstr>PowerPoint Presentation</vt:lpstr>
      <vt:lpstr>PowerPoint Presentation</vt:lpstr>
      <vt:lpstr>What do development sessions look like? </vt:lpstr>
      <vt:lpstr>PowerPoint Presentation</vt:lpstr>
      <vt:lpstr>PowerPoint Presentation</vt:lpstr>
      <vt:lpstr>Development Session 1 </vt:lpstr>
      <vt:lpstr>Development Session 1 </vt:lpstr>
      <vt:lpstr>Development Sessions Key info  – from teachers</vt:lpstr>
      <vt:lpstr>Communication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Sessions</dc:title>
  <dc:creator>Matt Ronayne</dc:creator>
  <cp:lastModifiedBy>Amy Ackroyd</cp:lastModifiedBy>
  <cp:revision>2</cp:revision>
  <dcterms:created xsi:type="dcterms:W3CDTF">2022-10-10T07:30:28Z</dcterms:created>
  <dcterms:modified xsi:type="dcterms:W3CDTF">2024-10-28T11:01:29Z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0x01010052C5CBDC40151F46944FCA16013E0152</vt:lpwstr>
  </property>
  <property fmtid="{D5CDD505-2E9C-101B-9397-08002B2CF9AE}" pid="3" name="MediaServiceImageTags">
    <vt:lpwstr/>
  </property>
  <property fmtid="{D5CDD505-2E9C-101B-9397-08002B2CF9AE}" pid="4" name="Order">
    <vt:lpwstr>99200.0000000000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