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sldIdLst>
    <p:sldId id="267" r:id="rId5"/>
    <p:sldId id="268" r:id="rId6"/>
    <p:sldId id="269" r:id="rId7"/>
    <p:sldId id="271" r:id="rId8"/>
    <p:sldId id="303" r:id="rId9"/>
    <p:sldId id="272" r:id="rId10"/>
    <p:sldId id="304" r:id="rId11"/>
    <p:sldId id="305" r:id="rId12"/>
    <p:sldId id="306"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817F2-EF34-8810-E287-7F9504BB4D79}" v="1696" dt="2024-01-31T09:34:13.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18"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69194-0660-4E14-BA42-B848DB250932}"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69F78-63D9-4E1B-8324-AF238AC978AB}" type="slidenum">
              <a:rPr lang="en-GB" smtClean="0"/>
              <a:t>‹#›</a:t>
            </a:fld>
            <a:endParaRPr lang="en-GB"/>
          </a:p>
        </p:txBody>
      </p:sp>
    </p:spTree>
    <p:extLst>
      <p:ext uri="{BB962C8B-B14F-4D97-AF65-F5344CB8AC3E}">
        <p14:creationId xmlns:p14="http://schemas.microsoft.com/office/powerpoint/2010/main" val="19008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49883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10</a:t>
            </a:fld>
            <a:endParaRPr lang="en-US" altLang="en-US">
              <a:latin typeface="Calibri" charset="0"/>
            </a:endParaRPr>
          </a:p>
        </p:txBody>
      </p:sp>
    </p:spTree>
    <p:extLst>
      <p:ext uri="{BB962C8B-B14F-4D97-AF65-F5344CB8AC3E}">
        <p14:creationId xmlns:p14="http://schemas.microsoft.com/office/powerpoint/2010/main" val="199034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107098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ea typeface="ＭＳ Ｐゴシック"/>
                <a:cs typeface="Calibri"/>
              </a:rPr>
              <a:t>Different channels are used for different things and target different people</a:t>
            </a:r>
            <a:endParaRPr lang="en-US" dirty="0">
              <a:ea typeface="Calibri" panose="020F0502020204030204"/>
              <a:cs typeface="Calibri" panose="020F0502020204030204"/>
            </a:endParaRPr>
          </a:p>
          <a:p>
            <a:pPr marL="171450" indent="-171450">
              <a:buFont typeface="Arial"/>
              <a:buChar char="•"/>
            </a:pPr>
            <a:r>
              <a:rPr lang="en-US" altLang="en-US" dirty="0">
                <a:ea typeface="ＭＳ Ｐゴシック"/>
                <a:cs typeface="Calibri"/>
              </a:rPr>
              <a:t>EG. Instagram is a very visual channel and is best for promoting campaigns with strong visual images</a:t>
            </a:r>
          </a:p>
          <a:p>
            <a:pPr marL="171450" indent="-171450">
              <a:buFont typeface="Arial"/>
              <a:buChar char="•"/>
            </a:pPr>
            <a:r>
              <a:rPr lang="en-US" altLang="en-US" dirty="0">
                <a:ea typeface="ＭＳ Ｐゴシック"/>
                <a:cs typeface="Calibri"/>
              </a:rPr>
              <a:t>X (or Twitter) is a fast paced channel and is best for starting discussions, engaging people, and posting regularly</a:t>
            </a:r>
            <a:endParaRPr lang="en-US" altLang="en-US" dirty="0">
              <a:ea typeface="ＭＳ Ｐゴシック" charset="-128"/>
              <a:cs typeface="Calibri"/>
            </a:endParaRPr>
          </a:p>
          <a:p>
            <a:pPr marL="171450" indent="-171450">
              <a:buFont typeface="Arial"/>
              <a:buChar char="•"/>
            </a:pPr>
            <a:r>
              <a:rPr lang="en-US" altLang="en-US" dirty="0">
                <a:ea typeface="ＭＳ Ｐゴシック"/>
                <a:cs typeface="Calibri"/>
              </a:rPr>
              <a:t>Different channels better for different businesses depending on target market, business aims and product/service</a:t>
            </a:r>
            <a:endParaRPr lang="en-US" altLang="en-US" dirty="0">
              <a:ea typeface="ＭＳ Ｐゴシック" charset="-128"/>
              <a:cs typeface="Calibri"/>
            </a:endParaRPr>
          </a:p>
          <a:p>
            <a:pPr marL="171450" indent="-171450">
              <a:buFont typeface="Arial"/>
              <a:buChar char="•"/>
            </a:pPr>
            <a:r>
              <a:rPr lang="en-US" altLang="en-US" dirty="0">
                <a:ea typeface="ＭＳ Ｐゴシック"/>
                <a:cs typeface="Calibri"/>
              </a:rPr>
              <a:t>Start thinking about which channel(s) might be best to promote their products or services...</a:t>
            </a:r>
            <a:endParaRPr lang="en-US" altLang="en-US" dirty="0">
              <a:ea typeface="ＭＳ Ｐゴシック" charset="-128"/>
              <a:cs typeface="Calibri"/>
            </a:endParaRPr>
          </a:p>
          <a:p>
            <a:pPr marL="171450" indent="-171450">
              <a:buFont typeface="Arial"/>
              <a:buChar char="•"/>
            </a:pPr>
            <a:endParaRPr lang="en-US" altLang="en-US" dirty="0">
              <a:ea typeface="ＭＳ Ｐゴシック" charset="-128"/>
              <a:cs typeface="Calibri"/>
            </a:endParaRPr>
          </a:p>
          <a:p>
            <a:pPr marL="171450" indent="-171450">
              <a:buFont typeface="Arial"/>
              <a:buChar char="•"/>
            </a:pPr>
            <a:endParaRPr lang="en-US" altLang="en-US" dirty="0">
              <a:ea typeface="ＭＳ Ｐゴシック" charset="-128"/>
              <a:cs typeface="Calibri"/>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3</a:t>
            </a:fld>
            <a:endParaRPr lang="en-US" altLang="en-US">
              <a:latin typeface="Calibri" charset="0"/>
            </a:endParaRPr>
          </a:p>
        </p:txBody>
      </p:sp>
    </p:spTree>
    <p:extLst>
      <p:ext uri="{BB962C8B-B14F-4D97-AF65-F5344CB8AC3E}">
        <p14:creationId xmlns:p14="http://schemas.microsoft.com/office/powerpoint/2010/main" val="210314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a:ea typeface="ＭＳ Ｐゴシック"/>
                <a:cs typeface="Calibri" panose="020F0502020204030204"/>
              </a:rPr>
              <a:t>What is a target market?</a:t>
            </a:r>
          </a:p>
          <a:p>
            <a:pPr marL="171450" indent="-171450">
              <a:buFont typeface="Arial"/>
              <a:buChar char="•"/>
            </a:pPr>
            <a:r>
              <a:rPr lang="en-US" altLang="en-US" dirty="0">
                <a:ea typeface="ＭＳ Ｐゴシック"/>
                <a:cs typeface="Calibri" panose="020F0502020204030204"/>
              </a:rPr>
              <a:t>Who do they think the target markets are for these 3 things?</a:t>
            </a:r>
          </a:p>
          <a:p>
            <a:pPr marL="171450" indent="-171450">
              <a:buFont typeface="Arial"/>
              <a:buChar char="•"/>
            </a:pPr>
            <a:r>
              <a:rPr lang="en-US" altLang="en-US" dirty="0">
                <a:ea typeface="ＭＳ Ｐゴシック"/>
                <a:cs typeface="Calibri" panose="020F0502020204030204"/>
              </a:rPr>
              <a:t>What is it that defines a target market or target audience...?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4</a:t>
            </a:fld>
            <a:endParaRPr lang="en-US" altLang="en-US">
              <a:latin typeface="Calibri" charset="0"/>
            </a:endParaRPr>
          </a:p>
        </p:txBody>
      </p:sp>
    </p:spTree>
    <p:extLst>
      <p:ext uri="{BB962C8B-B14F-4D97-AF65-F5344CB8AC3E}">
        <p14:creationId xmlns:p14="http://schemas.microsoft.com/office/powerpoint/2010/main" val="384942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D9A52-6359-55ED-C01E-EC060842EE3E}"/>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6E26046-AA33-1B35-6CEE-52B430D98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a:extLst>
              <a:ext uri="{FF2B5EF4-FFF2-40B4-BE49-F238E27FC236}">
                <a16:creationId xmlns:a16="http://schemas.microsoft.com/office/drawing/2014/main" id="{3B1B1587-517B-C65E-9409-AEF975E1E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ea typeface="ＭＳ Ｐゴシック"/>
                <a:cs typeface="Calibri" panose="020F0502020204030204"/>
              </a:rPr>
              <a:t>To define your target market, think about what sort of people will be most interested in your produce or service?</a:t>
            </a:r>
          </a:p>
          <a:p>
            <a:pPr marL="171450" indent="-171450">
              <a:buFont typeface="Arial"/>
              <a:buChar char="•"/>
            </a:pPr>
            <a:r>
              <a:rPr lang="en-US" altLang="en-US" dirty="0">
                <a:ea typeface="ＭＳ Ｐゴシック"/>
                <a:cs typeface="Calibri" panose="020F0502020204030204"/>
              </a:rPr>
              <a:t>Use the graph and write down as much detail as you can about your target market.</a:t>
            </a:r>
          </a:p>
          <a:p>
            <a:pPr marL="171450" indent="-171450">
              <a:buFont typeface="Arial"/>
              <a:buChar char="•"/>
            </a:pPr>
            <a:r>
              <a:rPr lang="en-US" altLang="en-US" dirty="0">
                <a:ea typeface="ＭＳ Ｐゴシック"/>
                <a:cs typeface="Calibri" panose="020F0502020204030204"/>
              </a:rPr>
              <a:t>Now go back to the table of social media channels and think about which channel will best capture your target audience?</a:t>
            </a:r>
          </a:p>
        </p:txBody>
      </p:sp>
      <p:sp>
        <p:nvSpPr>
          <p:cNvPr id="49156" name="Slide Number Placeholder 3">
            <a:extLst>
              <a:ext uri="{FF2B5EF4-FFF2-40B4-BE49-F238E27FC236}">
                <a16:creationId xmlns:a16="http://schemas.microsoft.com/office/drawing/2014/main" id="{F16A1BB6-A778-40FD-906B-BBB2DD268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5</a:t>
            </a:fld>
            <a:endParaRPr lang="en-US" altLang="en-US">
              <a:latin typeface="Calibri" charset="0"/>
            </a:endParaRPr>
          </a:p>
        </p:txBody>
      </p:sp>
    </p:spTree>
    <p:extLst>
      <p:ext uri="{BB962C8B-B14F-4D97-AF65-F5344CB8AC3E}">
        <p14:creationId xmlns:p14="http://schemas.microsoft.com/office/powerpoint/2010/main" val="26221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ea typeface="ＭＳ Ｐゴシック"/>
                <a:cs typeface="Calibri" panose="020F0502020204030204"/>
              </a:rPr>
              <a:t>Anything posted onto social media is called content</a:t>
            </a:r>
          </a:p>
          <a:p>
            <a:pPr marL="171450" indent="-171450">
              <a:buFont typeface="Arial"/>
              <a:buChar char="•"/>
            </a:pPr>
            <a:r>
              <a:rPr lang="en-US" altLang="en-US" dirty="0">
                <a:ea typeface="ＭＳ Ｐゴシック"/>
                <a:cs typeface="Calibri" panose="020F0502020204030204"/>
              </a:rPr>
              <a:t>The content you post will be somewhat determined by the channel you choose to use and your product or service</a:t>
            </a:r>
            <a:endParaRPr lang="en-US" altLang="en-US" dirty="0">
              <a:ea typeface="ＭＳ Ｐゴシック" charset="-128"/>
              <a:cs typeface="Calibri" panose="020F0502020204030204"/>
            </a:endParaRPr>
          </a:p>
          <a:p>
            <a:pPr marL="171450" indent="-171450">
              <a:buFont typeface="Arial"/>
              <a:buChar char="•"/>
            </a:pPr>
            <a:r>
              <a:rPr lang="en-US" altLang="en-US" dirty="0">
                <a:ea typeface="ＭＳ Ｐゴシック"/>
                <a:cs typeface="Calibri" panose="020F0502020204030204"/>
              </a:rPr>
              <a:t>Have a think about all the different things you could post about that we to do with your business or that might be interesting to your target audience</a:t>
            </a:r>
            <a:endParaRPr lang="en-US" altLang="en-US" dirty="0">
              <a:ea typeface="ＭＳ Ｐゴシック" charset="-128"/>
              <a:cs typeface="Calibri" panose="020F0502020204030204"/>
            </a:endParaRPr>
          </a:p>
          <a:p>
            <a:pPr marL="171450" indent="-171450">
              <a:buFont typeface="Arial"/>
              <a:buChar char="•"/>
            </a:pPr>
            <a:endParaRPr lang="en-US" altLang="en-US" dirty="0">
              <a:ea typeface="ＭＳ Ｐゴシック" charset="-128"/>
              <a:cs typeface="Calibri" panose="020F0502020204030204"/>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6</a:t>
            </a:fld>
            <a:endParaRPr lang="en-US" altLang="en-US">
              <a:latin typeface="Calibri" charset="0"/>
            </a:endParaRPr>
          </a:p>
        </p:txBody>
      </p:sp>
    </p:spTree>
    <p:extLst>
      <p:ext uri="{BB962C8B-B14F-4D97-AF65-F5344CB8AC3E}">
        <p14:creationId xmlns:p14="http://schemas.microsoft.com/office/powerpoint/2010/main" val="353649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86DFC-9EC3-354F-5C06-F66A2203F5F7}"/>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0F808BD-5B37-EE73-D9AC-63D466C74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a:extLst>
              <a:ext uri="{FF2B5EF4-FFF2-40B4-BE49-F238E27FC236}">
                <a16:creationId xmlns:a16="http://schemas.microsoft.com/office/drawing/2014/main" id="{42F431D6-7BD6-FAD8-DA17-783C449A8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endParaRPr lang="en-US" altLang="en-US" dirty="0">
              <a:ea typeface="ＭＳ Ｐゴシック" charset="-128"/>
              <a:cs typeface="Calibri" panose="020F0502020204030204"/>
            </a:endParaRPr>
          </a:p>
        </p:txBody>
      </p:sp>
      <p:sp>
        <p:nvSpPr>
          <p:cNvPr id="49156" name="Slide Number Placeholder 3">
            <a:extLst>
              <a:ext uri="{FF2B5EF4-FFF2-40B4-BE49-F238E27FC236}">
                <a16:creationId xmlns:a16="http://schemas.microsoft.com/office/drawing/2014/main" id="{4348569C-2106-9FB3-A6BE-3D7122889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7</a:t>
            </a:fld>
            <a:endParaRPr lang="en-US" altLang="en-US">
              <a:latin typeface="Calibri" charset="0"/>
            </a:endParaRPr>
          </a:p>
        </p:txBody>
      </p:sp>
    </p:spTree>
    <p:extLst>
      <p:ext uri="{BB962C8B-B14F-4D97-AF65-F5344CB8AC3E}">
        <p14:creationId xmlns:p14="http://schemas.microsoft.com/office/powerpoint/2010/main" val="410911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1483-44BF-50B1-9762-1704BA9A30E8}"/>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F06C27E-86C7-7DD7-63A4-0A54F79DD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a:extLst>
              <a:ext uri="{FF2B5EF4-FFF2-40B4-BE49-F238E27FC236}">
                <a16:creationId xmlns:a16="http://schemas.microsoft.com/office/drawing/2014/main" id="{8599710C-0032-0186-B028-BFFB400D3D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ea typeface="ＭＳ Ｐゴシック"/>
                <a:cs typeface="Calibri" panose="020F0502020204030204"/>
              </a:rPr>
              <a:t>Do some research and find your top competitors in the market. What are they doing on social media?</a:t>
            </a:r>
            <a:endParaRPr lang="en-US" altLang="en-US" dirty="0">
              <a:ea typeface="ＭＳ Ｐゴシック" charset="-128"/>
              <a:cs typeface="Calibri" panose="020F0502020204030204"/>
            </a:endParaRPr>
          </a:p>
          <a:p>
            <a:pPr marL="171450" indent="-171450">
              <a:buFont typeface="Arial"/>
              <a:buChar char="•"/>
            </a:pPr>
            <a:r>
              <a:rPr lang="en-US" altLang="en-US" dirty="0">
                <a:ea typeface="ＭＳ Ｐゴシック"/>
                <a:cs typeface="Calibri" panose="020F0502020204030204"/>
              </a:rPr>
              <a:t>Can you find more examples of similar companies that have good social media campaigns? What can you learn from them?</a:t>
            </a:r>
            <a:endParaRPr lang="en-US" altLang="en-US" dirty="0">
              <a:ea typeface="ＭＳ Ｐゴシック" charset="-128"/>
              <a:cs typeface="Calibri" panose="020F0502020204030204"/>
            </a:endParaRPr>
          </a:p>
        </p:txBody>
      </p:sp>
      <p:sp>
        <p:nvSpPr>
          <p:cNvPr id="49156" name="Slide Number Placeholder 3">
            <a:extLst>
              <a:ext uri="{FF2B5EF4-FFF2-40B4-BE49-F238E27FC236}">
                <a16:creationId xmlns:a16="http://schemas.microsoft.com/office/drawing/2014/main" id="{5326A05B-4D52-752A-B220-8BA3182A8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8</a:t>
            </a:fld>
            <a:endParaRPr lang="en-US" altLang="en-US">
              <a:latin typeface="Calibri" charset="0"/>
            </a:endParaRPr>
          </a:p>
        </p:txBody>
      </p:sp>
    </p:spTree>
    <p:extLst>
      <p:ext uri="{BB962C8B-B14F-4D97-AF65-F5344CB8AC3E}">
        <p14:creationId xmlns:p14="http://schemas.microsoft.com/office/powerpoint/2010/main" val="291685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0106-9304-AB6A-8056-CEF5786012DD}"/>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EDCD1F1-7DFE-8793-E530-430E56A8C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a:extLst>
              <a:ext uri="{FF2B5EF4-FFF2-40B4-BE49-F238E27FC236}">
                <a16:creationId xmlns:a16="http://schemas.microsoft.com/office/drawing/2014/main" id="{D8B2A1EC-8FDA-BC03-BA15-21FC1C316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ea typeface="ＭＳ Ｐゴシック"/>
                <a:cs typeface="Calibri" panose="020F0502020204030204"/>
              </a:rPr>
              <a:t>What makes a good hashtag? </a:t>
            </a:r>
          </a:p>
          <a:p>
            <a:pPr marL="171450" indent="-171450">
              <a:buFont typeface="Arial"/>
              <a:buChar char="•"/>
            </a:pPr>
            <a:r>
              <a:rPr lang="en-US" altLang="en-US" dirty="0">
                <a:ea typeface="ＭＳ Ｐゴシック"/>
                <a:cs typeface="Calibri" panose="020F0502020204030204"/>
              </a:rPr>
              <a:t>What hashtags might be useful for your campaign?</a:t>
            </a:r>
          </a:p>
          <a:p>
            <a:pPr marL="171450" indent="-171450">
              <a:buFont typeface="Arial"/>
              <a:buChar char="•"/>
            </a:pPr>
            <a:r>
              <a:rPr lang="en-US" altLang="en-US" dirty="0">
                <a:ea typeface="ＭＳ Ｐゴシック"/>
                <a:cs typeface="Calibri" panose="020F0502020204030204"/>
              </a:rPr>
              <a:t>Create a list of all the hashtags you can think of that could be used to promote your product or service...think creatively about what your product is for, what problem it's tackling and who your target audience is.</a:t>
            </a:r>
            <a:endParaRPr lang="en-US" altLang="en-US" dirty="0">
              <a:ea typeface="ＭＳ Ｐゴシック" charset="-128"/>
              <a:cs typeface="Calibri" panose="020F0502020204030204"/>
            </a:endParaRPr>
          </a:p>
        </p:txBody>
      </p:sp>
      <p:sp>
        <p:nvSpPr>
          <p:cNvPr id="49156" name="Slide Number Placeholder 3">
            <a:extLst>
              <a:ext uri="{FF2B5EF4-FFF2-40B4-BE49-F238E27FC236}">
                <a16:creationId xmlns:a16="http://schemas.microsoft.com/office/drawing/2014/main" id="{42AA8D91-50F2-5F09-E248-B2039AA44B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9</a:t>
            </a:fld>
            <a:endParaRPr lang="en-US" altLang="en-US">
              <a:latin typeface="Calibri" charset="0"/>
            </a:endParaRPr>
          </a:p>
        </p:txBody>
      </p:sp>
    </p:spTree>
    <p:extLst>
      <p:ext uri="{BB962C8B-B14F-4D97-AF65-F5344CB8AC3E}">
        <p14:creationId xmlns:p14="http://schemas.microsoft.com/office/powerpoint/2010/main" val="119651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B80A97-A828-4497-A6DB-574EDCA51ECD}"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58104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B80A97-A828-4497-A6DB-574EDCA51ECD}"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422790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B80A97-A828-4497-A6DB-574EDCA51ECD}"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369017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829943" y="3269294"/>
            <a:ext cx="6074549" cy="1405409"/>
          </a:xfrm>
          <a:prstGeom prst="rect">
            <a:avLst/>
          </a:prstGeom>
        </p:spPr>
        <p:txBody>
          <a:bodyPr vert="horz" lIns="91440" tIns="45720" rIns="91440" bIns="45720" rtlCol="0" anchor="b">
            <a:normAutofit/>
          </a:bodyPr>
          <a:lstStyle>
            <a:lvl1pPr>
              <a:defRPr sz="4000">
                <a:solidFill>
                  <a:srgbClr val="7030A0"/>
                </a:solidFill>
              </a:defRPr>
            </a:lvl1pPr>
          </a:lstStyle>
          <a:p>
            <a:r>
              <a:rPr lang="en-GB" dirty="0"/>
              <a:t>Click to edit Master title style</a:t>
            </a:r>
            <a:endParaRPr lang="en-US" dirty="0"/>
          </a:p>
        </p:txBody>
      </p:sp>
      <p:sp>
        <p:nvSpPr>
          <p:cNvPr id="12" name="Text Placeholder 11"/>
          <p:cNvSpPr>
            <a:spLocks noGrp="1"/>
          </p:cNvSpPr>
          <p:nvPr>
            <p:ph type="body" sz="quarter" idx="10"/>
          </p:nvPr>
        </p:nvSpPr>
        <p:spPr>
          <a:xfrm>
            <a:off x="5829943" y="4852623"/>
            <a:ext cx="6074192" cy="715962"/>
          </a:xfrm>
          <a:prstGeom prst="rect">
            <a:avLst/>
          </a:prstGeom>
        </p:spPr>
        <p:txBody>
          <a:bodyPr vert="horz"/>
          <a:lstStyle>
            <a:lvl1pPr marL="0" indent="0">
              <a:buNone/>
              <a:defRPr sz="2200" b="1" i="0" baseline="0">
                <a:solidFill>
                  <a:srgbClr val="575756"/>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3566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Imag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81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6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B80A97-A828-4497-A6DB-574EDCA51ECD}"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252239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B80A97-A828-4497-A6DB-574EDCA51ECD}"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348846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B80A97-A828-4497-A6DB-574EDCA51ECD}"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267359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B80A97-A828-4497-A6DB-574EDCA51ECD}" type="datetimeFigureOut">
              <a:rPr lang="en-GB" smtClean="0"/>
              <a:t>31/01/2024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47696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B80A97-A828-4497-A6DB-574EDCA51ECD}"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360528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80A97-A828-4497-A6DB-574EDCA51ECD}"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2613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80A97-A828-4497-A6DB-574EDCA51ECD}"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349968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80A97-A828-4497-A6DB-574EDCA51ECD}"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7D6424-47B5-4273-A499-5DBA729BCF61}" type="slidenum">
              <a:rPr lang="en-GB" smtClean="0"/>
              <a:t>‹#›</a:t>
            </a:fld>
            <a:endParaRPr lang="en-GB"/>
          </a:p>
        </p:txBody>
      </p:sp>
    </p:spTree>
    <p:extLst>
      <p:ext uri="{BB962C8B-B14F-4D97-AF65-F5344CB8AC3E}">
        <p14:creationId xmlns:p14="http://schemas.microsoft.com/office/powerpoint/2010/main" val="63446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80A97-A828-4497-A6DB-574EDCA51ECD}" type="datetimeFigureOut">
              <a:rPr lang="en-GB" smtClean="0"/>
              <a:t>31/01/2024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D6424-47B5-4273-A499-5DBA729BCF61}" type="slidenum">
              <a:rPr lang="en-GB" smtClean="0"/>
              <a:t>‹#›</a:t>
            </a:fld>
            <a:endParaRPr lang="en-GB"/>
          </a:p>
        </p:txBody>
      </p:sp>
    </p:spTree>
    <p:extLst>
      <p:ext uri="{BB962C8B-B14F-4D97-AF65-F5344CB8AC3E}">
        <p14:creationId xmlns:p14="http://schemas.microsoft.com/office/powerpoint/2010/main" val="2528022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9600" y="1226869"/>
            <a:ext cx="2790000" cy="2790000"/>
          </a:xfrm>
          <a:prstGeom prst="rect">
            <a:avLst/>
          </a:prstGeom>
        </p:spPr>
      </p:pic>
      <p:sp>
        <p:nvSpPr>
          <p:cNvPr id="12" name="TextBox 11"/>
          <p:cNvSpPr txBox="1"/>
          <p:nvPr/>
        </p:nvSpPr>
        <p:spPr>
          <a:xfrm>
            <a:off x="2760160" y="4643598"/>
            <a:ext cx="7128880" cy="461665"/>
          </a:xfrm>
          <a:prstGeom prst="rect">
            <a:avLst/>
          </a:prstGeom>
          <a:noFill/>
        </p:spPr>
        <p:txBody>
          <a:bodyPr wrap="square" rtlCol="0">
            <a:spAutoFit/>
          </a:bodyPr>
          <a:lstStyle/>
          <a:p>
            <a:pPr algn="ctr"/>
            <a:r>
              <a:rPr lang="en-US" sz="2400" b="1" i="1" dirty="0"/>
              <a:t>“Sharing knowledge and skills to shape the future”</a:t>
            </a:r>
          </a:p>
        </p:txBody>
      </p:sp>
      <p:sp>
        <p:nvSpPr>
          <p:cNvPr id="13" name="TextBox 12"/>
          <p:cNvSpPr txBox="1"/>
          <p:nvPr/>
        </p:nvSpPr>
        <p:spPr>
          <a:xfrm>
            <a:off x="4397782" y="5216029"/>
            <a:ext cx="3853637" cy="400110"/>
          </a:xfrm>
          <a:prstGeom prst="rect">
            <a:avLst/>
          </a:prstGeom>
          <a:noFill/>
        </p:spPr>
        <p:txBody>
          <a:bodyPr wrap="square" rtlCol="0">
            <a:spAutoFit/>
          </a:bodyPr>
          <a:lstStyle/>
          <a:p>
            <a:pPr algn="ctr"/>
            <a:r>
              <a:rPr lang="en-US" sz="2000" dirty="0">
                <a:cs typeface="Arial" panose="020B0604020202020204" pitchFamily="34" charset="0"/>
              </a:rPr>
              <a:t>www.solutionsfortheplanet.co.uk</a:t>
            </a:r>
          </a:p>
        </p:txBody>
      </p:sp>
      <p:sp>
        <p:nvSpPr>
          <p:cNvPr id="7" name="Text Box 2">
            <a:extLst>
              <a:ext uri="{FF2B5EF4-FFF2-40B4-BE49-F238E27FC236}">
                <a16:creationId xmlns:a16="http://schemas.microsoft.com/office/drawing/2014/main" id="{AD47CABD-2818-487C-BA0E-4DEE0891E00A}"/>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99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41CF839-24A4-4CEB-AF03-51CB8C920245}"/>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2" name="Rectangle 1">
            <a:extLst>
              <a:ext uri="{FF2B5EF4-FFF2-40B4-BE49-F238E27FC236}">
                <a16:creationId xmlns:a16="http://schemas.microsoft.com/office/drawing/2014/main" id="{6493A90B-4F9A-4CEF-8AB9-7A90B719825F}"/>
              </a:ext>
            </a:extLst>
          </p:cNvPr>
          <p:cNvSpPr/>
          <p:nvPr/>
        </p:nvSpPr>
        <p:spPr>
          <a:xfrm>
            <a:off x="965936" y="2131514"/>
            <a:ext cx="8289869" cy="2800767"/>
          </a:xfrm>
          <a:prstGeom prst="rect">
            <a:avLst/>
          </a:prstGeom>
          <a:noFill/>
        </p:spPr>
        <p:txBody>
          <a:bodyPr wrap="square" lIns="91440" tIns="45720" rIns="91440" bIns="45720" anchor="t">
            <a:spAutoFit/>
          </a:bodyPr>
          <a:lstStyle/>
          <a:p>
            <a:pPr marL="571500" indent="-571500">
              <a:buFont typeface="Arial"/>
              <a:buChar char="•"/>
            </a:pPr>
            <a:r>
              <a:rPr lang="en-US" sz="4400" dirty="0">
                <a:ln w="0"/>
                <a:solidFill>
                  <a:schemeClr val="accent1"/>
                </a:solidFill>
                <a:effectLst>
                  <a:outerShdw blurRad="38100" dist="25400" dir="5400000" algn="ctr" rotWithShape="0">
                    <a:srgbClr val="6E747A">
                      <a:alpha val="43000"/>
                    </a:srgbClr>
                  </a:outerShdw>
                </a:effectLst>
              </a:rPr>
              <a:t>Identify</a:t>
            </a:r>
            <a:r>
              <a:rPr lang="en-US" sz="4400" b="0" cap="none" spc="0" dirty="0">
                <a:ln w="0"/>
                <a:solidFill>
                  <a:schemeClr val="accent1"/>
                </a:solidFill>
                <a:effectLst>
                  <a:outerShdw blurRad="38100" dist="25400" dir="5400000" algn="ctr" rotWithShape="0">
                    <a:srgbClr val="6E747A">
                      <a:alpha val="43000"/>
                    </a:srgbClr>
                  </a:outerShdw>
                </a:effectLst>
              </a:rPr>
              <a:t> your target market</a:t>
            </a:r>
            <a:endParaRPr lang="en-US" sz="4400" b="0" cap="none" spc="0">
              <a:solidFill>
                <a:schemeClr val="accent1"/>
              </a:solidFill>
              <a:cs typeface="Calibri" panose="020F0502020204030204"/>
            </a:endParaRPr>
          </a:p>
          <a:p>
            <a:pPr marL="571500" indent="-571500">
              <a:buFont typeface="Arial"/>
              <a:buChar char="•"/>
            </a:pPr>
            <a:r>
              <a:rPr lang="en-US" sz="4400" dirty="0">
                <a:ln w="0"/>
                <a:solidFill>
                  <a:schemeClr val="accent1"/>
                </a:solidFill>
                <a:effectLst>
                  <a:outerShdw blurRad="38100" dist="25400" dir="5400000" algn="ctr" rotWithShape="0">
                    <a:srgbClr val="6E747A">
                      <a:alpha val="43000"/>
                    </a:srgbClr>
                  </a:outerShdw>
                </a:effectLst>
                <a:cs typeface="Calibri" panose="020F0502020204030204"/>
              </a:rPr>
              <a:t>Choose your platforms</a:t>
            </a:r>
          </a:p>
          <a:p>
            <a:pPr marL="571500" indent="-571500">
              <a:buFont typeface="Arial"/>
              <a:buChar char="•"/>
            </a:pPr>
            <a:r>
              <a:rPr lang="en-US" sz="4400" dirty="0">
                <a:ln w="0"/>
                <a:solidFill>
                  <a:schemeClr val="accent1"/>
                </a:solidFill>
                <a:effectLst>
                  <a:outerShdw blurRad="38100" dist="25400" dir="5400000" algn="ctr" rotWithShape="0">
                    <a:srgbClr val="6E747A">
                      <a:alpha val="43000"/>
                    </a:srgbClr>
                  </a:outerShdw>
                </a:effectLst>
                <a:cs typeface="Calibri" panose="020F0502020204030204"/>
              </a:rPr>
              <a:t>Brainstorm your content</a:t>
            </a:r>
          </a:p>
          <a:p>
            <a:pPr marL="571500" indent="-571500">
              <a:buFont typeface="Arial"/>
              <a:buChar char="•"/>
            </a:pPr>
            <a:r>
              <a:rPr lang="en-US" sz="4400" dirty="0">
                <a:ln w="0"/>
                <a:solidFill>
                  <a:schemeClr val="accent1"/>
                </a:solidFill>
                <a:effectLst>
                  <a:outerShdw blurRad="38100" dist="25400" dir="5400000" algn="ctr" rotWithShape="0">
                    <a:srgbClr val="6E747A">
                      <a:alpha val="43000"/>
                    </a:srgbClr>
                  </a:outerShdw>
                </a:effectLst>
                <a:cs typeface="Calibri" panose="020F0502020204030204"/>
              </a:rPr>
              <a:t>Get posting!</a:t>
            </a:r>
          </a:p>
        </p:txBody>
      </p:sp>
      <p:sp>
        <p:nvSpPr>
          <p:cNvPr id="4" name="Rectangle 3">
            <a:extLst>
              <a:ext uri="{FF2B5EF4-FFF2-40B4-BE49-F238E27FC236}">
                <a16:creationId xmlns:a16="http://schemas.microsoft.com/office/drawing/2014/main" id="{DC201240-FB4B-AEDA-72DC-65FD46CA8542}"/>
              </a:ext>
            </a:extLst>
          </p:cNvPr>
          <p:cNvSpPr/>
          <p:nvPr/>
        </p:nvSpPr>
        <p:spPr>
          <a:xfrm>
            <a:off x="633407" y="813109"/>
            <a:ext cx="9413968" cy="830997"/>
          </a:xfrm>
          <a:prstGeom prst="rect">
            <a:avLst/>
          </a:prstGeom>
          <a:noFill/>
        </p:spPr>
        <p:txBody>
          <a:bodyPr wrap="square" lIns="91440" tIns="45720" rIns="91440" bIns="45720" anchor="t">
            <a:spAutoFit/>
          </a:bodyPr>
          <a:lstStyle/>
          <a:p>
            <a:r>
              <a:rPr lang="en-US" sz="4800" dirty="0">
                <a:ln w="0"/>
                <a:effectLst>
                  <a:outerShdw blurRad="38100" dist="19050" dir="2700000" algn="tl" rotWithShape="0">
                    <a:schemeClr val="dk1">
                      <a:alpha val="40000"/>
                    </a:schemeClr>
                  </a:outerShdw>
                </a:effectLst>
              </a:rPr>
              <a:t>Getting started with social media</a:t>
            </a:r>
            <a:endParaRPr lang="en-US" sz="4800" dirty="0">
              <a:cs typeface="Calibri"/>
            </a:endParaRPr>
          </a:p>
        </p:txBody>
      </p:sp>
      <p:pic>
        <p:nvPicPr>
          <p:cNvPr id="9" name="Picture 8" descr="Premium Vector | Social media marketing mobile phone concept">
            <a:extLst>
              <a:ext uri="{FF2B5EF4-FFF2-40B4-BE49-F238E27FC236}">
                <a16:creationId xmlns:a16="http://schemas.microsoft.com/office/drawing/2014/main" id="{499E83F3-D3AA-07FA-F570-EC6529F1D52E}"/>
              </a:ext>
            </a:extLst>
          </p:cNvPr>
          <p:cNvPicPr>
            <a:picLocks noChangeAspect="1"/>
          </p:cNvPicPr>
          <p:nvPr/>
        </p:nvPicPr>
        <p:blipFill>
          <a:blip r:embed="rId4"/>
          <a:stretch>
            <a:fillRect/>
          </a:stretch>
        </p:blipFill>
        <p:spPr>
          <a:xfrm>
            <a:off x="7881258" y="2623458"/>
            <a:ext cx="3287485" cy="3287485"/>
          </a:xfrm>
          <a:prstGeom prst="rect">
            <a:avLst/>
          </a:prstGeom>
        </p:spPr>
      </p:pic>
    </p:spTree>
    <p:extLst>
      <p:ext uri="{BB962C8B-B14F-4D97-AF65-F5344CB8AC3E}">
        <p14:creationId xmlns:p14="http://schemas.microsoft.com/office/powerpoint/2010/main" val="65904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39000" b="-39000"/>
          </a:stretch>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5" name="Text Box 2">
            <a:extLst>
              <a:ext uri="{FF2B5EF4-FFF2-40B4-BE49-F238E27FC236}">
                <a16:creationId xmlns:a16="http://schemas.microsoft.com/office/drawing/2014/main" id="{4A5D758D-8EA9-4DD3-BC4F-6868D47CE38E}"/>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F44610A-8EC2-474A-94CA-AF00C202F0F6}"/>
              </a:ext>
            </a:extLst>
          </p:cNvPr>
          <p:cNvSpPr/>
          <p:nvPr/>
        </p:nvSpPr>
        <p:spPr>
          <a:xfrm>
            <a:off x="2653939" y="326571"/>
            <a:ext cx="6887911" cy="923330"/>
          </a:xfrm>
          <a:prstGeom prst="rect">
            <a:avLst/>
          </a:prstGeom>
          <a:noFill/>
        </p:spPr>
        <p:txBody>
          <a:bodyPr wrap="none" lIns="91440" tIns="45720" rIns="91440" bIns="45720">
            <a:spAutoFit/>
          </a:bodyPr>
          <a:lstStyle/>
          <a:p>
            <a:pPr algn="ctr"/>
            <a:r>
              <a:rPr lang="en-US" sz="5400" dirty="0">
                <a:ln w="0"/>
                <a:solidFill>
                  <a:srgbClr val="00B0F0"/>
                </a:solidFill>
                <a:effectLst>
                  <a:outerShdw blurRad="38100" dist="19050" dir="2700000" algn="tl" rotWithShape="0">
                    <a:schemeClr val="dk1">
                      <a:alpha val="40000"/>
                    </a:schemeClr>
                  </a:outerShdw>
                </a:effectLst>
              </a:rPr>
              <a:t>Marketing your Big Idea</a:t>
            </a:r>
            <a:endParaRPr lang="en-US" sz="5400" b="0" cap="none" spc="0" dirty="0">
              <a:ln w="0"/>
              <a:solidFill>
                <a:srgbClr val="00B0F0"/>
              </a:solidFill>
              <a:effectLst>
                <a:outerShdw blurRad="38100" dist="19050" dir="2700000" algn="tl" rotWithShape="0">
                  <a:schemeClr val="dk1">
                    <a:alpha val="40000"/>
                  </a:schemeClr>
                </a:outerShdw>
              </a:effectLst>
            </a:endParaRPr>
          </a:p>
        </p:txBody>
      </p:sp>
      <p:pic>
        <p:nvPicPr>
          <p:cNvPr id="2" name="Picture 1" descr="Illustration of social media concept - Download Free Vectors, Clipart ...">
            <a:extLst>
              <a:ext uri="{FF2B5EF4-FFF2-40B4-BE49-F238E27FC236}">
                <a16:creationId xmlns:a16="http://schemas.microsoft.com/office/drawing/2014/main" id="{1731C68F-4F50-D554-9EC6-F5CC75A379FC}"/>
              </a:ext>
            </a:extLst>
          </p:cNvPr>
          <p:cNvPicPr>
            <a:picLocks noChangeAspect="1"/>
          </p:cNvPicPr>
          <p:nvPr/>
        </p:nvPicPr>
        <p:blipFill>
          <a:blip r:embed="rId4"/>
          <a:stretch>
            <a:fillRect/>
          </a:stretch>
        </p:blipFill>
        <p:spPr>
          <a:xfrm>
            <a:off x="2481507" y="1386840"/>
            <a:ext cx="7228985" cy="4530634"/>
          </a:xfrm>
          <a:prstGeom prst="rect">
            <a:avLst/>
          </a:prstGeom>
        </p:spPr>
      </p:pic>
    </p:spTree>
    <p:extLst>
      <p:ext uri="{BB962C8B-B14F-4D97-AF65-F5344CB8AC3E}">
        <p14:creationId xmlns:p14="http://schemas.microsoft.com/office/powerpoint/2010/main" val="46791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0C656697-8241-D595-1F53-FA7CD54CA3DA}"/>
              </a:ext>
            </a:extLst>
          </p:cNvPr>
          <p:cNvGrpSpPr/>
          <p:nvPr/>
        </p:nvGrpSpPr>
        <p:grpSpPr>
          <a:xfrm>
            <a:off x="755197" y="910742"/>
            <a:ext cx="7781925" cy="5039593"/>
            <a:chOff x="1457325" y="816853"/>
            <a:chExt cx="7781925" cy="5039593"/>
          </a:xfrm>
        </p:grpSpPr>
        <p:pic>
          <p:nvPicPr>
            <p:cNvPr id="2" name="Picture 1" descr="Select right social media channel">
              <a:extLst>
                <a:ext uri="{FF2B5EF4-FFF2-40B4-BE49-F238E27FC236}">
                  <a16:creationId xmlns:a16="http://schemas.microsoft.com/office/drawing/2014/main" id="{ED1AA645-6FB3-F2C7-8229-1A9929EF560D}"/>
                </a:ext>
              </a:extLst>
            </p:cNvPr>
            <p:cNvPicPr>
              <a:picLocks noChangeAspect="1"/>
            </p:cNvPicPr>
            <p:nvPr/>
          </p:nvPicPr>
          <p:blipFill>
            <a:blip r:embed="rId4"/>
            <a:stretch>
              <a:fillRect/>
            </a:stretch>
          </p:blipFill>
          <p:spPr>
            <a:xfrm>
              <a:off x="1485900" y="816853"/>
              <a:ext cx="7753349" cy="4795668"/>
            </a:xfrm>
            <a:prstGeom prst="rect">
              <a:avLst/>
            </a:prstGeom>
          </p:spPr>
        </p:pic>
        <p:sp>
          <p:nvSpPr>
            <p:cNvPr id="3" name="TextBox 2">
              <a:extLst>
                <a:ext uri="{FF2B5EF4-FFF2-40B4-BE49-F238E27FC236}">
                  <a16:creationId xmlns:a16="http://schemas.microsoft.com/office/drawing/2014/main" id="{89FD2EAA-4536-BEC6-4EE6-EC0822FB65DF}"/>
                </a:ext>
              </a:extLst>
            </p:cNvPr>
            <p:cNvSpPr txBox="1"/>
            <p:nvPr/>
          </p:nvSpPr>
          <p:spPr>
            <a:xfrm>
              <a:off x="1457325" y="5610225"/>
              <a:ext cx="778192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solidFill>
                    <a:schemeClr val="bg2">
                      <a:lumMod val="50000"/>
                    </a:schemeClr>
                  </a:solidFill>
                </a:rPr>
                <a:t>Source: https://www.socialpilot.co/blog/social-media-channels-for-business</a:t>
              </a:r>
              <a:endParaRPr lang="en-US" sz="1000">
                <a:solidFill>
                  <a:schemeClr val="bg2">
                    <a:lumMod val="50000"/>
                  </a:schemeClr>
                </a:solidFill>
                <a:cs typeface="Calibri"/>
              </a:endParaRPr>
            </a:p>
          </p:txBody>
        </p:sp>
      </p:grpSp>
      <p:sp>
        <p:nvSpPr>
          <p:cNvPr id="7" name="TextBox 6">
            <a:extLst>
              <a:ext uri="{FF2B5EF4-FFF2-40B4-BE49-F238E27FC236}">
                <a16:creationId xmlns:a16="http://schemas.microsoft.com/office/drawing/2014/main" id="{16540A26-2ED2-BB48-9120-41FF7E0A3946}"/>
              </a:ext>
            </a:extLst>
          </p:cNvPr>
          <p:cNvSpPr txBox="1"/>
          <p:nvPr/>
        </p:nvSpPr>
        <p:spPr>
          <a:xfrm>
            <a:off x="8730342" y="2275113"/>
            <a:ext cx="27105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B0F0"/>
                </a:solidFill>
                <a:cs typeface="Calibri"/>
              </a:rPr>
              <a:t>Other channels to consider...</a:t>
            </a:r>
          </a:p>
        </p:txBody>
      </p:sp>
      <p:pic>
        <p:nvPicPr>
          <p:cNvPr id="8" name="Picture 7" descr="A red logo with a white background&#10;&#10;Description automatically generated">
            <a:extLst>
              <a:ext uri="{FF2B5EF4-FFF2-40B4-BE49-F238E27FC236}">
                <a16:creationId xmlns:a16="http://schemas.microsoft.com/office/drawing/2014/main" id="{D68907CB-F5DC-8B8C-09FA-36339EA55A27}"/>
              </a:ext>
            </a:extLst>
          </p:cNvPr>
          <p:cNvPicPr>
            <a:picLocks noChangeAspect="1"/>
          </p:cNvPicPr>
          <p:nvPr/>
        </p:nvPicPr>
        <p:blipFill>
          <a:blip r:embed="rId5"/>
          <a:stretch>
            <a:fillRect/>
          </a:stretch>
        </p:blipFill>
        <p:spPr>
          <a:xfrm>
            <a:off x="9096375" y="4785632"/>
            <a:ext cx="1989364" cy="1140278"/>
          </a:xfrm>
          <a:prstGeom prst="rect">
            <a:avLst/>
          </a:prstGeom>
        </p:spPr>
      </p:pic>
      <p:pic>
        <p:nvPicPr>
          <p:cNvPr id="9" name="Picture 8" descr="A black and blue logo&#10;&#10;Description automatically generated">
            <a:extLst>
              <a:ext uri="{FF2B5EF4-FFF2-40B4-BE49-F238E27FC236}">
                <a16:creationId xmlns:a16="http://schemas.microsoft.com/office/drawing/2014/main" id="{F50F9E9F-0AE7-6DCB-3330-C5306CC687B4}"/>
              </a:ext>
            </a:extLst>
          </p:cNvPr>
          <p:cNvPicPr>
            <a:picLocks noChangeAspect="1"/>
          </p:cNvPicPr>
          <p:nvPr/>
        </p:nvPicPr>
        <p:blipFill>
          <a:blip r:embed="rId6"/>
          <a:stretch>
            <a:fillRect/>
          </a:stretch>
        </p:blipFill>
        <p:spPr>
          <a:xfrm>
            <a:off x="8715374" y="3250746"/>
            <a:ext cx="1368879" cy="1368879"/>
          </a:xfrm>
          <a:prstGeom prst="rect">
            <a:avLst/>
          </a:prstGeom>
        </p:spPr>
      </p:pic>
      <p:pic>
        <p:nvPicPr>
          <p:cNvPr id="12" name="Picture 11" descr="A logo of a snapchat&#10;&#10;Description automatically generated">
            <a:extLst>
              <a:ext uri="{FF2B5EF4-FFF2-40B4-BE49-F238E27FC236}">
                <a16:creationId xmlns:a16="http://schemas.microsoft.com/office/drawing/2014/main" id="{16B02C2E-4A9A-7ACB-1942-4DDC8ADC3F3A}"/>
              </a:ext>
            </a:extLst>
          </p:cNvPr>
          <p:cNvPicPr>
            <a:picLocks noChangeAspect="1"/>
          </p:cNvPicPr>
          <p:nvPr/>
        </p:nvPicPr>
        <p:blipFill rotWithShape="1">
          <a:blip r:embed="rId7"/>
          <a:srcRect l="19474" r="19313" b="763"/>
          <a:stretch/>
        </p:blipFill>
        <p:spPr>
          <a:xfrm>
            <a:off x="10167256" y="3468460"/>
            <a:ext cx="1202569" cy="1096760"/>
          </a:xfrm>
          <a:prstGeom prst="rect">
            <a:avLst/>
          </a:prstGeom>
        </p:spPr>
      </p:pic>
    </p:spTree>
    <p:extLst>
      <p:ext uri="{BB962C8B-B14F-4D97-AF65-F5344CB8AC3E}">
        <p14:creationId xmlns:p14="http://schemas.microsoft.com/office/powerpoint/2010/main" val="33496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41CF839-24A4-4CEB-AF03-51CB8C920245}"/>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2" name="Rectangle 1">
            <a:extLst>
              <a:ext uri="{FF2B5EF4-FFF2-40B4-BE49-F238E27FC236}">
                <a16:creationId xmlns:a16="http://schemas.microsoft.com/office/drawing/2014/main" id="{5436A45A-823A-4DE5-BE34-B5C61E78AF10}"/>
              </a:ext>
            </a:extLst>
          </p:cNvPr>
          <p:cNvSpPr/>
          <p:nvPr/>
        </p:nvSpPr>
        <p:spPr>
          <a:xfrm>
            <a:off x="2372507" y="769567"/>
            <a:ext cx="7204473" cy="923330"/>
          </a:xfrm>
          <a:prstGeom prst="rect">
            <a:avLst/>
          </a:prstGeom>
          <a:noFill/>
        </p:spPr>
        <p:txBody>
          <a:bodyPr wrap="none" lIns="91440" tIns="45720" rIns="91440" bIns="45720" anchor="t">
            <a:spAutoFit/>
          </a:bodyPr>
          <a:lstStyle/>
          <a:p>
            <a:pPr algn="ctr"/>
            <a:r>
              <a:rPr lang="en-US" sz="5400" b="0" cap="none" spc="0" dirty="0">
                <a:ln w="0"/>
                <a:effectLst>
                  <a:outerShdw blurRad="38100" dist="19050" dir="2700000" algn="tl" rotWithShape="0">
                    <a:schemeClr val="dk1">
                      <a:alpha val="40000"/>
                    </a:schemeClr>
                  </a:outerShdw>
                </a:effectLst>
              </a:rPr>
              <a:t>What is a Target Market?</a:t>
            </a:r>
          </a:p>
        </p:txBody>
      </p:sp>
      <p:pic>
        <p:nvPicPr>
          <p:cNvPr id="3" name="Picture 2" descr="Peppa Pig Wallpaper - KoLPaPer - Awesome Free HD Wallpapers">
            <a:extLst>
              <a:ext uri="{FF2B5EF4-FFF2-40B4-BE49-F238E27FC236}">
                <a16:creationId xmlns:a16="http://schemas.microsoft.com/office/drawing/2014/main" id="{BFCF95EE-9235-6DB1-C9F3-32C5939A9B18}"/>
              </a:ext>
            </a:extLst>
          </p:cNvPr>
          <p:cNvPicPr>
            <a:picLocks noChangeAspect="1"/>
          </p:cNvPicPr>
          <p:nvPr/>
        </p:nvPicPr>
        <p:blipFill>
          <a:blip r:embed="rId4"/>
          <a:stretch>
            <a:fillRect/>
          </a:stretch>
        </p:blipFill>
        <p:spPr>
          <a:xfrm>
            <a:off x="1012371" y="1948543"/>
            <a:ext cx="2449286" cy="3679372"/>
          </a:xfrm>
          <a:prstGeom prst="rect">
            <a:avLst/>
          </a:prstGeom>
        </p:spPr>
      </p:pic>
      <p:pic>
        <p:nvPicPr>
          <p:cNvPr id="4" name="Picture 3" descr="A video game graphics of a minecraft&#10;&#10;Description automatically generated">
            <a:extLst>
              <a:ext uri="{FF2B5EF4-FFF2-40B4-BE49-F238E27FC236}">
                <a16:creationId xmlns:a16="http://schemas.microsoft.com/office/drawing/2014/main" id="{1A7280B7-98A1-70CD-D039-1B736E8C5AE8}"/>
              </a:ext>
            </a:extLst>
          </p:cNvPr>
          <p:cNvPicPr>
            <a:picLocks noChangeAspect="1"/>
          </p:cNvPicPr>
          <p:nvPr/>
        </p:nvPicPr>
        <p:blipFill>
          <a:blip r:embed="rId5"/>
          <a:stretch>
            <a:fillRect/>
          </a:stretch>
        </p:blipFill>
        <p:spPr>
          <a:xfrm>
            <a:off x="4201885" y="2013857"/>
            <a:ext cx="3646715" cy="3646715"/>
          </a:xfrm>
          <a:prstGeom prst="rect">
            <a:avLst/>
          </a:prstGeom>
        </p:spPr>
      </p:pic>
      <p:pic>
        <p:nvPicPr>
          <p:cNvPr id="7" name="Picture 6" descr="A disco ball with text overlay&#10;&#10;Description automatically generated">
            <a:extLst>
              <a:ext uri="{FF2B5EF4-FFF2-40B4-BE49-F238E27FC236}">
                <a16:creationId xmlns:a16="http://schemas.microsoft.com/office/drawing/2014/main" id="{C76C89D3-4923-7DAA-C292-F722E9150E77}"/>
              </a:ext>
            </a:extLst>
          </p:cNvPr>
          <p:cNvPicPr>
            <a:picLocks noChangeAspect="1"/>
          </p:cNvPicPr>
          <p:nvPr/>
        </p:nvPicPr>
        <p:blipFill>
          <a:blip r:embed="rId6"/>
          <a:stretch>
            <a:fillRect/>
          </a:stretch>
        </p:blipFill>
        <p:spPr>
          <a:xfrm>
            <a:off x="8207829" y="2901043"/>
            <a:ext cx="3167743" cy="1785258"/>
          </a:xfrm>
          <a:prstGeom prst="rect">
            <a:avLst/>
          </a:prstGeom>
        </p:spPr>
      </p:pic>
    </p:spTree>
    <p:extLst>
      <p:ext uri="{BB962C8B-B14F-4D97-AF65-F5344CB8AC3E}">
        <p14:creationId xmlns:p14="http://schemas.microsoft.com/office/powerpoint/2010/main" val="371109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0AF9-9FDA-3954-0870-F67DFDF38E6E}"/>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18C9925-35CF-E38E-7342-A9C22C58FDF3}"/>
              </a:ext>
            </a:extLst>
          </p:cNvPr>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a:extLst>
              <a:ext uri="{FF2B5EF4-FFF2-40B4-BE49-F238E27FC236}">
                <a16:creationId xmlns:a16="http://schemas.microsoft.com/office/drawing/2014/main" id="{148DD72E-FD61-97D1-F800-EE02CC20EB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CFAAA3A9-B6D8-0F01-CA8D-1F4BBA0C9055}"/>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C49587E-C6BB-AC98-25E6-2021D5C72241}"/>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2" name="Rectangle 1">
            <a:extLst>
              <a:ext uri="{FF2B5EF4-FFF2-40B4-BE49-F238E27FC236}">
                <a16:creationId xmlns:a16="http://schemas.microsoft.com/office/drawing/2014/main" id="{5011D77B-A12E-66A8-451D-2F11ED5FD03D}"/>
              </a:ext>
            </a:extLst>
          </p:cNvPr>
          <p:cNvSpPr/>
          <p:nvPr/>
        </p:nvSpPr>
        <p:spPr>
          <a:xfrm>
            <a:off x="1822076" y="497424"/>
            <a:ext cx="7869911" cy="923330"/>
          </a:xfrm>
          <a:prstGeom prst="rect">
            <a:avLst/>
          </a:prstGeom>
          <a:noFill/>
        </p:spPr>
        <p:txBody>
          <a:bodyPr wrap="non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Define your Target</a:t>
            </a:r>
            <a:r>
              <a:rPr lang="en-US" sz="5400" b="0" cap="none" spc="0" dirty="0">
                <a:ln w="0"/>
                <a:effectLst>
                  <a:outerShdw blurRad="38100" dist="19050" dir="2700000" algn="tl" rotWithShape="0">
                    <a:schemeClr val="dk1">
                      <a:alpha val="40000"/>
                    </a:schemeClr>
                  </a:outerShdw>
                </a:effectLst>
              </a:rPr>
              <a:t> Market?</a:t>
            </a:r>
          </a:p>
        </p:txBody>
      </p:sp>
      <p:grpSp>
        <p:nvGrpSpPr>
          <p:cNvPr id="3" name="Group 2">
            <a:extLst>
              <a:ext uri="{FF2B5EF4-FFF2-40B4-BE49-F238E27FC236}">
                <a16:creationId xmlns:a16="http://schemas.microsoft.com/office/drawing/2014/main" id="{37DC8CA1-C219-14E8-C845-2492DE826F4C}"/>
              </a:ext>
            </a:extLst>
          </p:cNvPr>
          <p:cNvGrpSpPr/>
          <p:nvPr/>
        </p:nvGrpSpPr>
        <p:grpSpPr>
          <a:xfrm>
            <a:off x="2175782" y="1481818"/>
            <a:ext cx="6150428" cy="4604656"/>
            <a:chOff x="2242457" y="1529443"/>
            <a:chExt cx="6150428" cy="4604656"/>
          </a:xfrm>
        </p:grpSpPr>
        <p:pic>
          <p:nvPicPr>
            <p:cNvPr id="5" name="Picture 4" descr="How To Accurately Define Your Target Market">
              <a:extLst>
                <a:ext uri="{FF2B5EF4-FFF2-40B4-BE49-F238E27FC236}">
                  <a16:creationId xmlns:a16="http://schemas.microsoft.com/office/drawing/2014/main" id="{6E186A48-5C7E-8D89-D5F3-1159840C59FA}"/>
                </a:ext>
              </a:extLst>
            </p:cNvPr>
            <p:cNvPicPr>
              <a:picLocks noChangeAspect="1"/>
            </p:cNvPicPr>
            <p:nvPr/>
          </p:nvPicPr>
          <p:blipFill>
            <a:blip r:embed="rId4"/>
            <a:stretch>
              <a:fillRect/>
            </a:stretch>
          </p:blipFill>
          <p:spPr>
            <a:xfrm>
              <a:off x="2242457" y="1529443"/>
              <a:ext cx="6150428" cy="4604656"/>
            </a:xfrm>
            <a:prstGeom prst="rect">
              <a:avLst/>
            </a:prstGeom>
          </p:spPr>
        </p:pic>
        <p:sp>
          <p:nvSpPr>
            <p:cNvPr id="9" name="TextBox 8">
              <a:extLst>
                <a:ext uri="{FF2B5EF4-FFF2-40B4-BE49-F238E27FC236}">
                  <a16:creationId xmlns:a16="http://schemas.microsoft.com/office/drawing/2014/main" id="{4210F74D-758C-757D-6E4D-8ADBEC2264C6}"/>
                </a:ext>
              </a:extLst>
            </p:cNvPr>
            <p:cNvSpPr txBox="1"/>
            <p:nvPr/>
          </p:nvSpPr>
          <p:spPr>
            <a:xfrm>
              <a:off x="2318656" y="4408714"/>
              <a:ext cx="2090057" cy="116477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grpSp>
      <p:sp>
        <p:nvSpPr>
          <p:cNvPr id="12" name="TextBox 11">
            <a:extLst>
              <a:ext uri="{FF2B5EF4-FFF2-40B4-BE49-F238E27FC236}">
                <a16:creationId xmlns:a16="http://schemas.microsoft.com/office/drawing/2014/main" id="{D39EE4B8-8A4F-7D6D-2804-8E8B1028C331}"/>
              </a:ext>
            </a:extLst>
          </p:cNvPr>
          <p:cNvSpPr txBox="1"/>
          <p:nvPr/>
        </p:nvSpPr>
        <p:spPr>
          <a:xfrm>
            <a:off x="2245178" y="1831521"/>
            <a:ext cx="1400175" cy="1754326"/>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dirty="0">
                <a:solidFill>
                  <a:schemeClr val="bg1"/>
                </a:solidFill>
                <a:ea typeface="Calibri"/>
                <a:cs typeface="Calibri"/>
              </a:rPr>
              <a:t>Gender</a:t>
            </a:r>
          </a:p>
          <a:p>
            <a:pPr algn="r"/>
            <a:r>
              <a:rPr lang="en-GB" dirty="0">
                <a:solidFill>
                  <a:schemeClr val="bg1"/>
                </a:solidFill>
                <a:ea typeface="Calibri"/>
                <a:cs typeface="Calibri"/>
              </a:rPr>
              <a:t>Age</a:t>
            </a:r>
          </a:p>
          <a:p>
            <a:pPr algn="r"/>
            <a:r>
              <a:rPr lang="en-GB" dirty="0">
                <a:solidFill>
                  <a:schemeClr val="bg1"/>
                </a:solidFill>
                <a:ea typeface="Calibri"/>
                <a:cs typeface="Calibri"/>
              </a:rPr>
              <a:t>Location</a:t>
            </a:r>
          </a:p>
          <a:p>
            <a:pPr algn="r"/>
            <a:r>
              <a:rPr lang="en-GB" dirty="0">
                <a:solidFill>
                  <a:schemeClr val="bg1"/>
                </a:solidFill>
                <a:ea typeface="Calibri"/>
                <a:cs typeface="Calibri"/>
              </a:rPr>
              <a:t>Income</a:t>
            </a:r>
          </a:p>
          <a:p>
            <a:pPr algn="r"/>
            <a:r>
              <a:rPr lang="en-GB" dirty="0">
                <a:solidFill>
                  <a:schemeClr val="bg1"/>
                </a:solidFill>
                <a:ea typeface="Calibri"/>
                <a:cs typeface="Calibri"/>
              </a:rPr>
              <a:t>Family status</a:t>
            </a:r>
          </a:p>
          <a:p>
            <a:pPr algn="r"/>
            <a:r>
              <a:rPr lang="en-GB" dirty="0">
                <a:solidFill>
                  <a:schemeClr val="bg1"/>
                </a:solidFill>
                <a:ea typeface="Calibri"/>
                <a:cs typeface="Calibri"/>
              </a:rPr>
              <a:t>Race</a:t>
            </a:r>
          </a:p>
        </p:txBody>
      </p:sp>
      <p:sp>
        <p:nvSpPr>
          <p:cNvPr id="4" name="TextBox 3">
            <a:extLst>
              <a:ext uri="{FF2B5EF4-FFF2-40B4-BE49-F238E27FC236}">
                <a16:creationId xmlns:a16="http://schemas.microsoft.com/office/drawing/2014/main" id="{89ACAFB5-6DB9-A6B3-DD9F-7EA15689D08B}"/>
              </a:ext>
            </a:extLst>
          </p:cNvPr>
          <p:cNvSpPr txBox="1"/>
          <p:nvPr/>
        </p:nvSpPr>
        <p:spPr>
          <a:xfrm>
            <a:off x="8074478" y="2174421"/>
            <a:ext cx="1057275" cy="923330"/>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bg1"/>
                </a:solidFill>
                <a:cs typeface="Calibri"/>
              </a:rPr>
              <a:t>Interest</a:t>
            </a:r>
          </a:p>
          <a:p>
            <a:r>
              <a:rPr lang="en-GB" dirty="0">
                <a:solidFill>
                  <a:schemeClr val="bg1"/>
                </a:solidFill>
                <a:cs typeface="Calibri"/>
              </a:rPr>
              <a:t>Hobbies</a:t>
            </a:r>
          </a:p>
          <a:p>
            <a:r>
              <a:rPr lang="en-GB" dirty="0">
                <a:solidFill>
                  <a:schemeClr val="bg1"/>
                </a:solidFill>
                <a:cs typeface="Calibri"/>
              </a:rPr>
              <a:t>Habits</a:t>
            </a:r>
          </a:p>
        </p:txBody>
      </p:sp>
      <p:sp>
        <p:nvSpPr>
          <p:cNvPr id="7" name="TextBox 6">
            <a:extLst>
              <a:ext uri="{FF2B5EF4-FFF2-40B4-BE49-F238E27FC236}">
                <a16:creationId xmlns:a16="http://schemas.microsoft.com/office/drawing/2014/main" id="{32CC85A4-A8AE-7FC3-E345-65D6A76E464F}"/>
              </a:ext>
            </a:extLst>
          </p:cNvPr>
          <p:cNvSpPr txBox="1"/>
          <p:nvPr/>
        </p:nvSpPr>
        <p:spPr>
          <a:xfrm>
            <a:off x="7264853" y="4679496"/>
            <a:ext cx="1152525" cy="1200329"/>
          </a:xfrm>
          <a:prstGeom prst="rect">
            <a:avLst/>
          </a:prstGeom>
          <a:solidFill>
            <a:srgbClr val="F905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ea typeface="Calibri"/>
                <a:cs typeface="Calibri"/>
              </a:rPr>
              <a:t>Beliefs</a:t>
            </a:r>
            <a:endParaRPr lang="en-GB" dirty="0">
              <a:solidFill>
                <a:schemeClr val="bg1"/>
              </a:solidFill>
              <a:ea typeface="Calibri"/>
              <a:cs typeface="Calibri"/>
            </a:endParaRPr>
          </a:p>
          <a:p>
            <a:r>
              <a:rPr lang="en-GB">
                <a:solidFill>
                  <a:schemeClr val="bg1"/>
                </a:solidFill>
                <a:ea typeface="Calibri"/>
                <a:cs typeface="Calibri"/>
              </a:rPr>
              <a:t>Values</a:t>
            </a:r>
            <a:endParaRPr lang="en-GB" dirty="0">
              <a:solidFill>
                <a:schemeClr val="bg1"/>
              </a:solidFill>
              <a:ea typeface="Calibri"/>
              <a:cs typeface="Calibri"/>
            </a:endParaRPr>
          </a:p>
          <a:p>
            <a:r>
              <a:rPr lang="en-GB">
                <a:solidFill>
                  <a:schemeClr val="bg1"/>
                </a:solidFill>
                <a:ea typeface="Calibri"/>
                <a:cs typeface="Calibri"/>
              </a:rPr>
              <a:t>Goals</a:t>
            </a:r>
            <a:endParaRPr lang="en-GB" dirty="0">
              <a:solidFill>
                <a:schemeClr val="bg1"/>
              </a:solidFill>
              <a:ea typeface="Calibri"/>
              <a:cs typeface="Calibri"/>
            </a:endParaRPr>
          </a:p>
          <a:p>
            <a:r>
              <a:rPr lang="en-GB" dirty="0">
                <a:solidFill>
                  <a:schemeClr val="bg1"/>
                </a:solidFill>
                <a:ea typeface="Calibri"/>
                <a:cs typeface="Calibri"/>
              </a:rPr>
              <a:t>Attitudes</a:t>
            </a:r>
          </a:p>
        </p:txBody>
      </p:sp>
    </p:spTree>
    <p:extLst>
      <p:ext uri="{BB962C8B-B14F-4D97-AF65-F5344CB8AC3E}">
        <p14:creationId xmlns:p14="http://schemas.microsoft.com/office/powerpoint/2010/main" val="54312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41CF839-24A4-4CEB-AF03-51CB8C920245}"/>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4" name="Rectangle 3">
            <a:extLst>
              <a:ext uri="{FF2B5EF4-FFF2-40B4-BE49-F238E27FC236}">
                <a16:creationId xmlns:a16="http://schemas.microsoft.com/office/drawing/2014/main" id="{013AEF48-EA58-24D5-9AB2-AE35950FAF79}"/>
              </a:ext>
            </a:extLst>
          </p:cNvPr>
          <p:cNvSpPr/>
          <p:nvPr/>
        </p:nvSpPr>
        <p:spPr>
          <a:xfrm>
            <a:off x="1689321" y="584510"/>
            <a:ext cx="7171511"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What sort of CONTENT?</a:t>
            </a:r>
            <a:endParaRPr lang="en-US" dirty="0"/>
          </a:p>
        </p:txBody>
      </p:sp>
      <p:sp>
        <p:nvSpPr>
          <p:cNvPr id="7" name="Hexagon 6">
            <a:extLst>
              <a:ext uri="{FF2B5EF4-FFF2-40B4-BE49-F238E27FC236}">
                <a16:creationId xmlns:a16="http://schemas.microsoft.com/office/drawing/2014/main" id="{53F9E078-7E32-A863-CAB3-14439E41B04F}"/>
              </a:ext>
            </a:extLst>
          </p:cNvPr>
          <p:cNvSpPr/>
          <p:nvPr/>
        </p:nvSpPr>
        <p:spPr>
          <a:xfrm>
            <a:off x="990599" y="1883228"/>
            <a:ext cx="1948543" cy="1632857"/>
          </a:xfrm>
          <a:prstGeom prst="hexago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cs typeface="Calibri"/>
              </a:rPr>
              <a:t>Information about your product or service</a:t>
            </a:r>
            <a:endParaRPr lang="en-GB" dirty="0"/>
          </a:p>
        </p:txBody>
      </p:sp>
      <p:sp>
        <p:nvSpPr>
          <p:cNvPr id="9" name="Hexagon 8">
            <a:extLst>
              <a:ext uri="{FF2B5EF4-FFF2-40B4-BE49-F238E27FC236}">
                <a16:creationId xmlns:a16="http://schemas.microsoft.com/office/drawing/2014/main" id="{AED6B1AD-16E5-7195-8AEB-6A370F4F3319}"/>
              </a:ext>
            </a:extLst>
          </p:cNvPr>
          <p:cNvSpPr/>
          <p:nvPr/>
        </p:nvSpPr>
        <p:spPr>
          <a:xfrm>
            <a:off x="2677884" y="2852056"/>
            <a:ext cx="2100943" cy="1817914"/>
          </a:xfrm>
          <a:prstGeom prst="hexagon">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Information about the problem you are trying to solve</a:t>
            </a:r>
          </a:p>
        </p:txBody>
      </p:sp>
      <p:sp>
        <p:nvSpPr>
          <p:cNvPr id="12" name="Hexagon 11">
            <a:extLst>
              <a:ext uri="{FF2B5EF4-FFF2-40B4-BE49-F238E27FC236}">
                <a16:creationId xmlns:a16="http://schemas.microsoft.com/office/drawing/2014/main" id="{1FB63A59-A6A8-6F5C-5503-FF5795431353}"/>
              </a:ext>
            </a:extLst>
          </p:cNvPr>
          <p:cNvSpPr/>
          <p:nvPr/>
        </p:nvSpPr>
        <p:spPr>
          <a:xfrm>
            <a:off x="4767941" y="1926768"/>
            <a:ext cx="1937658" cy="1621972"/>
          </a:xfrm>
          <a:prstGeom prst="hex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Information that might interest your target audience</a:t>
            </a:r>
          </a:p>
        </p:txBody>
      </p:sp>
      <p:sp>
        <p:nvSpPr>
          <p:cNvPr id="13" name="Hexagon 12">
            <a:extLst>
              <a:ext uri="{FF2B5EF4-FFF2-40B4-BE49-F238E27FC236}">
                <a16:creationId xmlns:a16="http://schemas.microsoft.com/office/drawing/2014/main" id="{885615CC-6722-2726-D169-CCB6CEA6F99E}"/>
              </a:ext>
            </a:extLst>
          </p:cNvPr>
          <p:cNvSpPr/>
          <p:nvPr/>
        </p:nvSpPr>
        <p:spPr>
          <a:xfrm>
            <a:off x="4669969" y="3907968"/>
            <a:ext cx="2133600" cy="1905000"/>
          </a:xfrm>
          <a:prstGeom prst="hexag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Behind the scenes information about your business</a:t>
            </a:r>
            <a:endParaRPr lang="en-US">
              <a:cs typeface="Calibri" panose="020F0502020204030204"/>
            </a:endParaRPr>
          </a:p>
        </p:txBody>
      </p:sp>
      <p:sp>
        <p:nvSpPr>
          <p:cNvPr id="14" name="Hexagon 13">
            <a:extLst>
              <a:ext uri="{FF2B5EF4-FFF2-40B4-BE49-F238E27FC236}">
                <a16:creationId xmlns:a16="http://schemas.microsoft.com/office/drawing/2014/main" id="{8F8D2AE2-4210-AB23-2154-0DF32B625D75}"/>
              </a:ext>
            </a:extLst>
          </p:cNvPr>
          <p:cNvSpPr/>
          <p:nvPr/>
        </p:nvSpPr>
        <p:spPr>
          <a:xfrm>
            <a:off x="6564083" y="2852053"/>
            <a:ext cx="2362200" cy="2013857"/>
          </a:xfrm>
          <a:prstGeom prst="hexag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Information about who you are and why you're starting your business</a:t>
            </a:r>
          </a:p>
        </p:txBody>
      </p:sp>
      <p:sp>
        <p:nvSpPr>
          <p:cNvPr id="15" name="Hexagon 14">
            <a:extLst>
              <a:ext uri="{FF2B5EF4-FFF2-40B4-BE49-F238E27FC236}">
                <a16:creationId xmlns:a16="http://schemas.microsoft.com/office/drawing/2014/main" id="{36917780-A97C-9F28-7588-51B20BF3869F}"/>
              </a:ext>
            </a:extLst>
          </p:cNvPr>
          <p:cNvSpPr/>
          <p:nvPr/>
        </p:nvSpPr>
        <p:spPr>
          <a:xfrm>
            <a:off x="8806540" y="2209796"/>
            <a:ext cx="1698173" cy="1426030"/>
          </a:xfrm>
          <a:prstGeom prst="hexago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Fun or funny content</a:t>
            </a:r>
          </a:p>
        </p:txBody>
      </p:sp>
      <p:sp>
        <p:nvSpPr>
          <p:cNvPr id="16" name="Hexagon 15">
            <a:extLst>
              <a:ext uri="{FF2B5EF4-FFF2-40B4-BE49-F238E27FC236}">
                <a16:creationId xmlns:a16="http://schemas.microsoft.com/office/drawing/2014/main" id="{8EBE4AE5-1FDA-6078-7E49-30E6F1B40275}"/>
              </a:ext>
            </a:extLst>
          </p:cNvPr>
          <p:cNvSpPr/>
          <p:nvPr/>
        </p:nvSpPr>
        <p:spPr>
          <a:xfrm>
            <a:off x="8806540" y="4201881"/>
            <a:ext cx="1850573" cy="1578430"/>
          </a:xfrm>
          <a:prstGeom prst="hexagon">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Content that people want to share!</a:t>
            </a:r>
          </a:p>
        </p:txBody>
      </p:sp>
    </p:spTree>
    <p:extLst>
      <p:ext uri="{BB962C8B-B14F-4D97-AF65-F5344CB8AC3E}">
        <p14:creationId xmlns:p14="http://schemas.microsoft.com/office/powerpoint/2010/main" val="13475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2FBB4-6632-71B3-224E-275A9165828A}"/>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C592998-91C4-89EF-2153-5A7FAB00A390}"/>
              </a:ext>
            </a:extLst>
          </p:cNvPr>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a:extLst>
              <a:ext uri="{FF2B5EF4-FFF2-40B4-BE49-F238E27FC236}">
                <a16:creationId xmlns:a16="http://schemas.microsoft.com/office/drawing/2014/main" id="{AD6C9616-C2BC-0818-3577-23AFF8A8E3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D8A74FE5-8F7D-89DE-5263-A054B979938B}"/>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9D9BEF8-7F98-716F-7550-EAECBCFCB8F7}"/>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4" name="Rectangle 3">
            <a:extLst>
              <a:ext uri="{FF2B5EF4-FFF2-40B4-BE49-F238E27FC236}">
                <a16:creationId xmlns:a16="http://schemas.microsoft.com/office/drawing/2014/main" id="{0A2DB5D1-364E-6A7A-027D-747DCFBD70CC}"/>
              </a:ext>
            </a:extLst>
          </p:cNvPr>
          <p:cNvSpPr/>
          <p:nvPr/>
        </p:nvSpPr>
        <p:spPr>
          <a:xfrm>
            <a:off x="1689321" y="497424"/>
            <a:ext cx="7171511"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Content top tips!</a:t>
            </a:r>
            <a:endParaRPr lang="en-US" dirty="0"/>
          </a:p>
        </p:txBody>
      </p:sp>
      <p:sp>
        <p:nvSpPr>
          <p:cNvPr id="2" name="TextBox 1">
            <a:extLst>
              <a:ext uri="{FF2B5EF4-FFF2-40B4-BE49-F238E27FC236}">
                <a16:creationId xmlns:a16="http://schemas.microsoft.com/office/drawing/2014/main" id="{9B544626-B48D-BE3B-EE82-D4C482500BC6}"/>
              </a:ext>
            </a:extLst>
          </p:cNvPr>
          <p:cNvSpPr txBox="1"/>
          <p:nvPr/>
        </p:nvSpPr>
        <p:spPr>
          <a:xfrm>
            <a:off x="1317171" y="1643742"/>
            <a:ext cx="918754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70C0"/>
                </a:solidFill>
                <a:cs typeface="Calibri" panose="020F0502020204030204"/>
              </a:rPr>
              <a:t>Keep it short and to the point</a:t>
            </a:r>
            <a:endParaRPr lang="en-US"/>
          </a:p>
          <a:p>
            <a:r>
              <a:rPr lang="en-GB" sz="1600" dirty="0">
                <a:cs typeface="Calibri" panose="020F0502020204030204"/>
              </a:rPr>
              <a:t>Social media is face paced and people won't read anything too long. Keep your posts short and sweet!</a:t>
            </a:r>
            <a:endParaRPr lang="en-GB" sz="1600" b="1" dirty="0">
              <a:solidFill>
                <a:srgbClr val="0070C0"/>
              </a:solidFill>
              <a:cs typeface="Calibri" panose="020F0502020204030204"/>
            </a:endParaRPr>
          </a:p>
          <a:p>
            <a:endParaRPr lang="en-GB" b="1" dirty="0">
              <a:solidFill>
                <a:srgbClr val="0070C0"/>
              </a:solidFill>
              <a:cs typeface="Calibri" panose="020F0502020204030204"/>
            </a:endParaRPr>
          </a:p>
          <a:p>
            <a:r>
              <a:rPr lang="en-GB" b="1" dirty="0">
                <a:solidFill>
                  <a:srgbClr val="0070C0"/>
                </a:solidFill>
                <a:cs typeface="Calibri" panose="020F0502020204030204"/>
              </a:rPr>
              <a:t>Use hashtags</a:t>
            </a:r>
          </a:p>
          <a:p>
            <a:r>
              <a:rPr lang="en-GB" sz="1600" dirty="0">
                <a:cs typeface="Calibri" panose="020F0502020204030204"/>
              </a:rPr>
              <a:t>Hashtags are a powerful tool that allow you to expand your reach and tap into relevant conversations. Focus on keywords that are relevant to your business.</a:t>
            </a:r>
            <a:endParaRPr lang="en-GB" sz="1600">
              <a:cs typeface="Calibri"/>
            </a:endParaRPr>
          </a:p>
          <a:p>
            <a:endParaRPr lang="en-GB" sz="1600" b="1" dirty="0">
              <a:solidFill>
                <a:srgbClr val="0070C0"/>
              </a:solidFill>
              <a:cs typeface="Calibri" panose="020F0502020204030204"/>
            </a:endParaRPr>
          </a:p>
          <a:p>
            <a:r>
              <a:rPr lang="en-GB" b="1" dirty="0">
                <a:solidFill>
                  <a:srgbClr val="0070C0"/>
                </a:solidFill>
                <a:cs typeface="Calibri" panose="020F0502020204030204"/>
              </a:rPr>
              <a:t>Use photos, graphics or videos</a:t>
            </a:r>
          </a:p>
          <a:p>
            <a:r>
              <a:rPr lang="en-GB" sz="1600" dirty="0">
                <a:cs typeface="Calibri" panose="020F0502020204030204"/>
              </a:rPr>
              <a:t>Using images is essential to make your content go further. Videos are even better. Find a brand style and try and make sure all your content fits within it. </a:t>
            </a:r>
          </a:p>
          <a:p>
            <a:endParaRPr lang="en-GB" b="1" dirty="0">
              <a:solidFill>
                <a:srgbClr val="0070C0"/>
              </a:solidFill>
              <a:cs typeface="Calibri" panose="020F0502020204030204"/>
            </a:endParaRPr>
          </a:p>
          <a:p>
            <a:r>
              <a:rPr lang="en-GB" b="1" dirty="0">
                <a:solidFill>
                  <a:srgbClr val="0070C0"/>
                </a:solidFill>
                <a:cs typeface="Calibri" panose="020F0502020204030204"/>
              </a:rPr>
              <a:t>Ask questions and try to build engagement</a:t>
            </a:r>
          </a:p>
          <a:p>
            <a:r>
              <a:rPr lang="en-GB" sz="1600" dirty="0">
                <a:cs typeface="Calibri" panose="020F0502020204030204"/>
              </a:rPr>
              <a:t>Use things like questions, quizzes, polls and games to encourage your followers to engage with and share your content.</a:t>
            </a:r>
            <a:endParaRPr lang="en-GB" dirty="0">
              <a:cs typeface="Calibri" panose="020F0502020204030204"/>
            </a:endParaRPr>
          </a:p>
          <a:p>
            <a:endParaRPr lang="en-GB" sz="1600" dirty="0">
              <a:cs typeface="Calibri" panose="020F0502020204030204"/>
            </a:endParaRPr>
          </a:p>
          <a:p>
            <a:r>
              <a:rPr lang="en-GB" b="1" dirty="0">
                <a:solidFill>
                  <a:srgbClr val="0070C0"/>
                </a:solidFill>
                <a:cs typeface="Calibri" panose="020F0502020204030204"/>
              </a:rPr>
              <a:t>REMEMBER...the aim is to get as many people as possible to see your content!</a:t>
            </a:r>
          </a:p>
        </p:txBody>
      </p:sp>
    </p:spTree>
    <p:extLst>
      <p:ext uri="{BB962C8B-B14F-4D97-AF65-F5344CB8AC3E}">
        <p14:creationId xmlns:p14="http://schemas.microsoft.com/office/powerpoint/2010/main" val="21890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5AB7-83E2-ED93-7C14-EE72A764D3E9}"/>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B5F0751-3C77-C01A-99A6-878A67B6E183}"/>
              </a:ext>
            </a:extLst>
          </p:cNvPr>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a:extLst>
              <a:ext uri="{FF2B5EF4-FFF2-40B4-BE49-F238E27FC236}">
                <a16:creationId xmlns:a16="http://schemas.microsoft.com/office/drawing/2014/main" id="{02264FF1-4A30-28E6-4307-71108A55CA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7719BBC4-0ECA-4A4C-1B5A-A14A9298076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7D1DF90-E360-9722-50E0-20C62EEEAF95}"/>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4" name="Rectangle 3">
            <a:extLst>
              <a:ext uri="{FF2B5EF4-FFF2-40B4-BE49-F238E27FC236}">
                <a16:creationId xmlns:a16="http://schemas.microsoft.com/office/drawing/2014/main" id="{9EC363B0-37E8-ED2B-0C0D-77391579C175}"/>
              </a:ext>
            </a:extLst>
          </p:cNvPr>
          <p:cNvSpPr/>
          <p:nvPr/>
        </p:nvSpPr>
        <p:spPr>
          <a:xfrm>
            <a:off x="600750" y="497424"/>
            <a:ext cx="3350626"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Case Study</a:t>
            </a:r>
            <a:endParaRPr lang="en-US" dirty="0"/>
          </a:p>
        </p:txBody>
      </p:sp>
      <p:pic>
        <p:nvPicPr>
          <p:cNvPr id="3" name="Picture 2" descr="A screenshot of a website&#10;&#10;Description automatically generated">
            <a:extLst>
              <a:ext uri="{FF2B5EF4-FFF2-40B4-BE49-F238E27FC236}">
                <a16:creationId xmlns:a16="http://schemas.microsoft.com/office/drawing/2014/main" id="{B1141233-EFB5-78CD-49BE-7A881F82704D}"/>
              </a:ext>
            </a:extLst>
          </p:cNvPr>
          <p:cNvPicPr>
            <a:picLocks noChangeAspect="1"/>
          </p:cNvPicPr>
          <p:nvPr/>
        </p:nvPicPr>
        <p:blipFill rotWithShape="1">
          <a:blip r:embed="rId4"/>
          <a:srcRect l="2305" r="-177" b="-53"/>
          <a:stretch/>
        </p:blipFill>
        <p:spPr>
          <a:xfrm>
            <a:off x="3888162" y="718457"/>
            <a:ext cx="6015738" cy="5173438"/>
          </a:xfrm>
          <a:prstGeom prst="rect">
            <a:avLst/>
          </a:prstGeom>
        </p:spPr>
      </p:pic>
      <p:sp>
        <p:nvSpPr>
          <p:cNvPr id="7" name="TextBox 6">
            <a:extLst>
              <a:ext uri="{FF2B5EF4-FFF2-40B4-BE49-F238E27FC236}">
                <a16:creationId xmlns:a16="http://schemas.microsoft.com/office/drawing/2014/main" id="{03AAC133-33DA-5B1F-553A-C0AEF193F37C}"/>
              </a:ext>
            </a:extLst>
          </p:cNvPr>
          <p:cNvSpPr txBox="1"/>
          <p:nvPr/>
        </p:nvSpPr>
        <p:spPr>
          <a:xfrm>
            <a:off x="2789464" y="2071007"/>
            <a:ext cx="1737632" cy="369332"/>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cs typeface="Calibri"/>
              </a:rPr>
              <a:t>Strong branding</a:t>
            </a:r>
            <a:endParaRPr lang="en-US" dirty="0">
              <a:solidFill>
                <a:schemeClr val="bg1"/>
              </a:solidFill>
            </a:endParaRPr>
          </a:p>
        </p:txBody>
      </p:sp>
      <p:sp>
        <p:nvSpPr>
          <p:cNvPr id="9" name="TextBox 8">
            <a:extLst>
              <a:ext uri="{FF2B5EF4-FFF2-40B4-BE49-F238E27FC236}">
                <a16:creationId xmlns:a16="http://schemas.microsoft.com/office/drawing/2014/main" id="{5CC9C87E-C2DC-D430-6A73-C6564E497621}"/>
              </a:ext>
            </a:extLst>
          </p:cNvPr>
          <p:cNvSpPr txBox="1"/>
          <p:nvPr/>
        </p:nvSpPr>
        <p:spPr>
          <a:xfrm>
            <a:off x="1885950" y="5456464"/>
            <a:ext cx="2760889" cy="307777"/>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cs typeface="Calibri"/>
              </a:rPr>
              <a:t>Pinned content about who they are</a:t>
            </a:r>
            <a:endParaRPr lang="en-US" sz="1400" dirty="0">
              <a:solidFill>
                <a:schemeClr val="bg1"/>
              </a:solidFill>
            </a:endParaRPr>
          </a:p>
        </p:txBody>
      </p:sp>
      <p:sp>
        <p:nvSpPr>
          <p:cNvPr id="12" name="TextBox 11">
            <a:extLst>
              <a:ext uri="{FF2B5EF4-FFF2-40B4-BE49-F238E27FC236}">
                <a16:creationId xmlns:a16="http://schemas.microsoft.com/office/drawing/2014/main" id="{6882F9EE-7298-9840-5598-9C5682185AAD}"/>
              </a:ext>
            </a:extLst>
          </p:cNvPr>
          <p:cNvSpPr txBox="1"/>
          <p:nvPr/>
        </p:nvSpPr>
        <p:spPr>
          <a:xfrm>
            <a:off x="5674177" y="4215492"/>
            <a:ext cx="2423431" cy="307777"/>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cs typeface="Calibri"/>
              </a:rPr>
              <a:t>Funny content for engagement</a:t>
            </a:r>
          </a:p>
        </p:txBody>
      </p:sp>
      <p:sp>
        <p:nvSpPr>
          <p:cNvPr id="13" name="TextBox 12">
            <a:extLst>
              <a:ext uri="{FF2B5EF4-FFF2-40B4-BE49-F238E27FC236}">
                <a16:creationId xmlns:a16="http://schemas.microsoft.com/office/drawing/2014/main" id="{034A9E29-074B-7017-D5A1-40A649E62E89}"/>
              </a:ext>
            </a:extLst>
          </p:cNvPr>
          <p:cNvSpPr txBox="1"/>
          <p:nvPr/>
        </p:nvSpPr>
        <p:spPr>
          <a:xfrm>
            <a:off x="8591548" y="5576207"/>
            <a:ext cx="3163659" cy="307777"/>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cs typeface="Calibri"/>
              </a:rPr>
              <a:t>Informative content about their mission</a:t>
            </a:r>
          </a:p>
        </p:txBody>
      </p:sp>
    </p:spTree>
    <p:extLst>
      <p:ext uri="{BB962C8B-B14F-4D97-AF65-F5344CB8AC3E}">
        <p14:creationId xmlns:p14="http://schemas.microsoft.com/office/powerpoint/2010/main" val="423025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56D9-BC28-D816-CBBA-1FEEF9844E85}"/>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0424B16-50EB-2F17-5834-3BD0E3F033CB}"/>
              </a:ext>
            </a:extLst>
          </p:cNvPr>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pic>
        <p:nvPicPr>
          <p:cNvPr id="11" name="Picture 10" descr="sflp_logo_BLUE_96dpi.jpg">
            <a:extLst>
              <a:ext uri="{FF2B5EF4-FFF2-40B4-BE49-F238E27FC236}">
                <a16:creationId xmlns:a16="http://schemas.microsoft.com/office/drawing/2014/main" id="{1EE31625-7904-7BAA-37EF-25F6D1DAF1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2089" y="497938"/>
            <a:ext cx="1638875" cy="1638000"/>
          </a:xfrm>
          <a:prstGeom prst="rect">
            <a:avLst/>
          </a:prstGeom>
        </p:spPr>
      </p:pic>
      <p:sp>
        <p:nvSpPr>
          <p:cNvPr id="6" name="Text Box 2">
            <a:extLst>
              <a:ext uri="{FF2B5EF4-FFF2-40B4-BE49-F238E27FC236}">
                <a16:creationId xmlns:a16="http://schemas.microsoft.com/office/drawing/2014/main" id="{3E7BD512-0484-0736-B5E4-1207601B00AF}"/>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2018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58819DE-33A1-BC30-66B4-32D03F23B9A6}"/>
              </a:ext>
            </a:extLst>
          </p:cNvPr>
          <p:cNvSpPr/>
          <p:nvPr/>
        </p:nvSpPr>
        <p:spPr>
          <a:xfrm>
            <a:off x="1689125" y="525062"/>
            <a:ext cx="7887855" cy="433965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a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9A58CC"/>
              </a:solidFill>
              <a:effectLst/>
              <a:uLnTx/>
              <a:uFillTx/>
            </a:endParaRPr>
          </a:p>
        </p:txBody>
      </p:sp>
      <p:sp>
        <p:nvSpPr>
          <p:cNvPr id="4" name="Rectangle 3">
            <a:extLst>
              <a:ext uri="{FF2B5EF4-FFF2-40B4-BE49-F238E27FC236}">
                <a16:creationId xmlns:a16="http://schemas.microsoft.com/office/drawing/2014/main" id="{972FBA70-6B79-E692-FD30-AD518A851F93}"/>
              </a:ext>
            </a:extLst>
          </p:cNvPr>
          <p:cNvSpPr/>
          <p:nvPr/>
        </p:nvSpPr>
        <p:spPr>
          <a:xfrm>
            <a:off x="600750" y="530081"/>
            <a:ext cx="8336283"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Hashtag Campaign examples</a:t>
            </a:r>
            <a:endParaRPr lang="en-US" dirty="0"/>
          </a:p>
        </p:txBody>
      </p:sp>
      <p:pic>
        <p:nvPicPr>
          <p:cNvPr id="2" name="Picture 1" descr="The #MeToo Movement: History, SA Statistics, Impact">
            <a:extLst>
              <a:ext uri="{FF2B5EF4-FFF2-40B4-BE49-F238E27FC236}">
                <a16:creationId xmlns:a16="http://schemas.microsoft.com/office/drawing/2014/main" id="{1917B976-C067-9E71-BE7C-E6C9FEEFFE84}"/>
              </a:ext>
            </a:extLst>
          </p:cNvPr>
          <p:cNvPicPr>
            <a:picLocks noChangeAspect="1"/>
          </p:cNvPicPr>
          <p:nvPr/>
        </p:nvPicPr>
        <p:blipFill rotWithShape="1">
          <a:blip r:embed="rId4"/>
          <a:srcRect t="26452" b="25806"/>
          <a:stretch/>
        </p:blipFill>
        <p:spPr>
          <a:xfrm>
            <a:off x="805542" y="2413080"/>
            <a:ext cx="3842657" cy="1130307"/>
          </a:xfrm>
          <a:prstGeom prst="rect">
            <a:avLst/>
          </a:prstGeom>
        </p:spPr>
      </p:pic>
      <p:sp>
        <p:nvSpPr>
          <p:cNvPr id="14" name="TextBox 13">
            <a:extLst>
              <a:ext uri="{FF2B5EF4-FFF2-40B4-BE49-F238E27FC236}">
                <a16:creationId xmlns:a16="http://schemas.microsoft.com/office/drawing/2014/main" id="{942C9FF4-8AB2-0343-FBBE-2618F07B8578}"/>
              </a:ext>
            </a:extLst>
          </p:cNvPr>
          <p:cNvSpPr txBox="1"/>
          <p:nvPr/>
        </p:nvSpPr>
        <p:spPr>
          <a:xfrm>
            <a:off x="666750" y="1679121"/>
            <a:ext cx="4317547" cy="646331"/>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cs typeface="Calibri"/>
              </a:rPr>
              <a:t>#metoo posted more than 13 millions times in less than a week following this post</a:t>
            </a:r>
            <a:endParaRPr lang="en-US" dirty="0">
              <a:solidFill>
                <a:schemeClr val="bg1"/>
              </a:solidFill>
            </a:endParaRPr>
          </a:p>
        </p:txBody>
      </p:sp>
      <p:pic>
        <p:nvPicPr>
          <p:cNvPr id="15" name="Picture 14" descr="A screenshot of a social media post&#10;&#10;Description automatically generated">
            <a:extLst>
              <a:ext uri="{FF2B5EF4-FFF2-40B4-BE49-F238E27FC236}">
                <a16:creationId xmlns:a16="http://schemas.microsoft.com/office/drawing/2014/main" id="{10A154E4-8146-2292-7E06-4FD89010C4F4}"/>
              </a:ext>
            </a:extLst>
          </p:cNvPr>
          <p:cNvPicPr>
            <a:picLocks noChangeAspect="1"/>
          </p:cNvPicPr>
          <p:nvPr/>
        </p:nvPicPr>
        <p:blipFill>
          <a:blip r:embed="rId5"/>
          <a:stretch>
            <a:fillRect/>
          </a:stretch>
        </p:blipFill>
        <p:spPr>
          <a:xfrm>
            <a:off x="5382305" y="1678440"/>
            <a:ext cx="4606017" cy="3795033"/>
          </a:xfrm>
          <a:prstGeom prst="rect">
            <a:avLst/>
          </a:prstGeom>
        </p:spPr>
      </p:pic>
      <p:sp>
        <p:nvSpPr>
          <p:cNvPr id="16" name="TextBox 15">
            <a:extLst>
              <a:ext uri="{FF2B5EF4-FFF2-40B4-BE49-F238E27FC236}">
                <a16:creationId xmlns:a16="http://schemas.microsoft.com/office/drawing/2014/main" id="{6F88AB9C-28DF-D5AC-686D-0CC54621DCD0}"/>
              </a:ext>
            </a:extLst>
          </p:cNvPr>
          <p:cNvSpPr txBox="1"/>
          <p:nvPr/>
        </p:nvSpPr>
        <p:spPr>
          <a:xfrm>
            <a:off x="5445578" y="5129892"/>
            <a:ext cx="4829175" cy="923330"/>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cs typeface="Calibri"/>
              </a:rPr>
              <a:t>#thisgirlcan was trending at number 3 in the UK on the first day of airing and the YouTube video of the ad has had over 400,000 views</a:t>
            </a:r>
          </a:p>
        </p:txBody>
      </p:sp>
    </p:spTree>
    <p:extLst>
      <p:ext uri="{BB962C8B-B14F-4D97-AF65-F5344CB8AC3E}">
        <p14:creationId xmlns:p14="http://schemas.microsoft.com/office/powerpoint/2010/main" val="384120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4TP 2017 Presentation Template  -  Read-Only" id="{2986A901-D66A-4452-A353-B3502021D3F4}" vid="{A6A1B99B-B106-4601-A8E2-F121AA020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3620836F9684D92B5082C4CF73A7B" ma:contentTypeVersion="15" ma:contentTypeDescription="Create a new document." ma:contentTypeScope="" ma:versionID="3183094f5733cdb3ab495b578c307961">
  <xsd:schema xmlns:xsd="http://www.w3.org/2001/XMLSchema" xmlns:xs="http://www.w3.org/2001/XMLSchema" xmlns:p="http://schemas.microsoft.com/office/2006/metadata/properties" xmlns:ns2="2501da46-2546-4cfe-9568-c174d57f6855" xmlns:ns3="7ad5904c-27e0-4bca-a7d9-d7be3d6788fd" targetNamespace="http://schemas.microsoft.com/office/2006/metadata/properties" ma:root="true" ma:fieldsID="644d803966251f05db7e0bee14fcb77e" ns2:_="" ns3:_="">
    <xsd:import namespace="2501da46-2546-4cfe-9568-c174d57f6855"/>
    <xsd:import namespace="7ad5904c-27e0-4bca-a7d9-d7be3d6788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1da46-2546-4cfe-9568-c174d57f6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7aca750-b3cd-4f33-8db1-860510109be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d5904c-27e0-4bca-a7d9-d7be3d6788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5a3f9bd-1601-4d56-9530-9d239455b120}" ma:internalName="TaxCatchAll" ma:showField="CatchAllData" ma:web="7ad5904c-27e0-4bca-a7d9-d7be3d6788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501da46-2546-4cfe-9568-c174d57f6855" xsi:nil="true"/>
    <lcf76f155ced4ddcb4097134ff3c332f xmlns="2501da46-2546-4cfe-9568-c174d57f6855">
      <Terms xmlns="http://schemas.microsoft.com/office/infopath/2007/PartnerControls"/>
    </lcf76f155ced4ddcb4097134ff3c332f>
    <TaxCatchAll xmlns="7ad5904c-27e0-4bca-a7d9-d7be3d6788fd" xsi:nil="true"/>
    <SharedWithUsers xmlns="7ad5904c-27e0-4bca-a7d9-d7be3d6788fd">
      <UserInfo>
        <DisplayName/>
        <AccountId xsi:nil="true"/>
        <AccountType/>
      </UserInfo>
    </SharedWithUsers>
  </documentManagement>
</p:properties>
</file>

<file path=customXml/itemProps1.xml><?xml version="1.0" encoding="utf-8"?>
<ds:datastoreItem xmlns:ds="http://schemas.openxmlformats.org/officeDocument/2006/customXml" ds:itemID="{80590EAD-194F-4291-9507-9D6BFB367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1da46-2546-4cfe-9568-c174d57f6855"/>
    <ds:schemaRef ds:uri="7ad5904c-27e0-4bca-a7d9-d7be3d678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FC63DE-1331-426D-B057-E4D9959D4D35}">
  <ds:schemaRefs>
    <ds:schemaRef ds:uri="http://schemas.microsoft.com/sharepoint/v3/contenttype/forms"/>
  </ds:schemaRefs>
</ds:datastoreItem>
</file>

<file path=customXml/itemProps3.xml><?xml version="1.0" encoding="utf-8"?>
<ds:datastoreItem xmlns:ds="http://schemas.openxmlformats.org/officeDocument/2006/customXml" ds:itemID="{8163E8E9-69E1-446B-8336-E2FB3C4BE7EA}">
  <ds:schemaRefs>
    <ds:schemaRef ds:uri="http://schemas.openxmlformats.org/package/2006/metadata/core-properties"/>
    <ds:schemaRef ds:uri="http://schemas.microsoft.com/office/2006/documentManagement/types"/>
    <ds:schemaRef ds:uri="http://schemas.microsoft.com/office/infopath/2007/PartnerControls"/>
    <ds:schemaRef ds:uri="50fbc066-cf77-447c-ab50-e123fa431052"/>
    <ds:schemaRef ds:uri="http://purl.org/dc/elements/1.1/"/>
    <ds:schemaRef ds:uri="http://schemas.microsoft.com/office/2006/metadata/properties"/>
    <ds:schemaRef ds:uri="http://purl.org/dc/terms/"/>
    <ds:schemaRef ds:uri="1621ea4f-a2ed-4f3c-bafd-c1dd926ba118"/>
    <ds:schemaRef ds:uri="http://www.w3.org/XML/1998/namespace"/>
    <ds:schemaRef ds:uri="http://purl.org/dc/dcmitype/"/>
    <ds:schemaRef ds:uri="2501da46-2546-4cfe-9568-c174d57f6855"/>
    <ds:schemaRef ds:uri="7ad5904c-27e0-4bca-a7d9-d7be3d6788fd"/>
  </ds:schemaRefs>
</ds:datastoreItem>
</file>

<file path=docProps/app.xml><?xml version="1.0" encoding="utf-8"?>
<Properties xmlns="http://schemas.openxmlformats.org/officeDocument/2006/extended-properties" xmlns:vt="http://schemas.openxmlformats.org/officeDocument/2006/docPropsVTypes">
  <Template>2018 S4TP Presentation Template</Template>
  <TotalTime>0</TotalTime>
  <Words>933</Words>
  <Application>Microsoft Office PowerPoint</Application>
  <PresentationFormat>Widescreen</PresentationFormat>
  <Paragraphs>174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378</cp:revision>
  <dcterms:created xsi:type="dcterms:W3CDTF">2019-02-07T18:57:43Z</dcterms:created>
  <dcterms:modified xsi:type="dcterms:W3CDTF">2024-01-31T09:43:13Z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0x0101009523620836F9684D92B5082C4CF73A7B</vt:lpwstr>
  </property>
  <property fmtid="{D5CDD505-2E9C-101B-9397-08002B2CF9AE}" pid="3" name="AuthorIds_UIVersion_512">
    <vt:lpwstr>125</vt:lpwstr>
  </property>
  <property fmtid="{D5CDD505-2E9C-101B-9397-08002B2CF9AE}" pid="4" name="Order">
    <vt:r8>36271400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