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88" r:id="rId5"/>
    <p:sldId id="285" r:id="rId6"/>
    <p:sldId id="396" r:id="rId7"/>
    <p:sldId id="3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5757A-2BDC-467E-B5E4-69FDAD10FB18}" v="2" dt="2022-10-31T19:42:48.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5425" autoAdjust="0"/>
  </p:normalViewPr>
  <p:slideViewPr>
    <p:cSldViewPr snapToGrid="0">
      <p:cViewPr varScale="1">
        <p:scale>
          <a:sx n="45" d="100"/>
          <a:sy n="45" d="100"/>
        </p:scale>
        <p:origin x="21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34E19-48DD-4183-A969-07FE187F16F6}"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A89A8-D7CE-4D0E-A539-E2CD100F8233}" type="slidenum">
              <a:rPr lang="en-GB" smtClean="0"/>
              <a:t>‹#›</a:t>
            </a:fld>
            <a:endParaRPr lang="en-GB"/>
          </a:p>
        </p:txBody>
      </p:sp>
    </p:spTree>
    <p:extLst>
      <p:ext uri="{BB962C8B-B14F-4D97-AF65-F5344CB8AC3E}">
        <p14:creationId xmlns:p14="http://schemas.microsoft.com/office/powerpoint/2010/main" val="347983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0w3xGCojNcc"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0w3xGCojNc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Social_entrepreneu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Homeless" TargetMode="External"/><Relationship Id="rId5" Type="http://schemas.openxmlformats.org/officeDocument/2006/relationships/hyperlink" Target="https://en.wikipedia.org/wiki/The_Big_Issue" TargetMode="External"/><Relationship Id="rId4" Type="http://schemas.openxmlformats.org/officeDocument/2006/relationships/hyperlink" Target="https://en.wikipedia.org/wiki/Life_pe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People choose to run their businesses in different ways.  Solutions for the Planet is a social enterprise which means that we are</a:t>
            </a:r>
            <a:r>
              <a:rPr lang="en-GB" sz="1100" baseline="0" dirty="0"/>
              <a:t> a business which makes profit but reinvests all its profits back into the business for social and environmental purposes. The owner and shareholders do not make any money from the business. </a:t>
            </a:r>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Profit</a:t>
            </a:r>
            <a:r>
              <a:rPr lang="en-GB" sz="1100" baseline="0" dirty="0"/>
              <a:t> driven – focusses on making money for its owner or shareholders</a:t>
            </a:r>
          </a:p>
          <a:p>
            <a:endParaRPr lang="en-GB" sz="1100" baseline="0" dirty="0"/>
          </a:p>
          <a:p>
            <a:r>
              <a:rPr lang="en-GB" sz="1100" baseline="0" dirty="0"/>
              <a:t>Philanthropic, profit driven but gives away a proportion of its profits to good causes</a:t>
            </a:r>
          </a:p>
          <a:p>
            <a:endParaRPr lang="en-GB" sz="1100" baseline="0" dirty="0"/>
          </a:p>
          <a:p>
            <a:r>
              <a:rPr lang="en-GB" sz="1100" baseline="0" dirty="0"/>
              <a:t>Charity – secure income from grants and donations</a:t>
            </a:r>
            <a:endParaRPr lang="en-GB" sz="1100" dirty="0"/>
          </a:p>
          <a:p>
            <a:pPr eaLnBrk="1" hangingPunct="1"/>
            <a:endParaRPr lang="en-US" altLang="en-US" sz="1100" dirty="0">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97156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a:t>Do you have what it takes to be a social entrepreneur?</a:t>
            </a:r>
            <a:r>
              <a:rPr lang="en-US" sz="1100" dirty="0"/>
              <a:t> </a:t>
            </a:r>
            <a:r>
              <a:rPr lang="EN-GB" sz="1100" dirty="0"/>
              <a:t>University of Greenwich, written by Charles </a:t>
            </a:r>
            <a:r>
              <a:rPr lang="EN-GB" sz="1100" dirty="0" err="1"/>
              <a:t>Oham</a:t>
            </a:r>
            <a:r>
              <a:rPr lang="EN-GB" sz="1100" dirty="0"/>
              <a:t>, produced by </a:t>
            </a:r>
            <a:r>
              <a:rPr lang="EN-GB" sz="1100" dirty="0" err="1"/>
              <a:t>Codelogix</a:t>
            </a:r>
            <a:r>
              <a:rPr lang="EN-GB" sz="1100" dirty="0"/>
              <a:t> </a:t>
            </a:r>
            <a:endParaRPr lang="en-US" sz="1100" dirty="0"/>
          </a:p>
          <a:p>
            <a:endParaRPr lang="en-GB" sz="1100" dirty="0"/>
          </a:p>
          <a:p>
            <a:r>
              <a:rPr lang="EN-GB" sz="1100" u="sng" kern="1200" dirty="0">
                <a:solidFill>
                  <a:schemeClr val="tx1"/>
                </a:solidFill>
                <a:effectLst/>
                <a:latin typeface="+mn-lt"/>
                <a:ea typeface="+mn-ea"/>
                <a:cs typeface="+mn-cs"/>
                <a:hlinkClick r:id="rId3"/>
              </a:rPr>
              <a:t>https://www.youtube.com/watch?v=0w3xGCojNcc</a:t>
            </a:r>
            <a:endParaRPr lang="EN-GB" sz="1100" kern="1200" dirty="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2</a:t>
            </a:fld>
            <a:endParaRPr lang="en-US" altLang="en-US">
              <a:latin typeface="Calibri" charset="0"/>
            </a:endParaRPr>
          </a:p>
        </p:txBody>
      </p:sp>
    </p:spTree>
    <p:extLst>
      <p:ext uri="{BB962C8B-B14F-4D97-AF65-F5344CB8AC3E}">
        <p14:creationId xmlns:p14="http://schemas.microsoft.com/office/powerpoint/2010/main" val="261606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Do you have what it takes to be a social entrepreneur?</a:t>
            </a:r>
            <a:r>
              <a:rPr lang="en-US" sz="1200" dirty="0"/>
              <a:t> </a:t>
            </a:r>
            <a:r>
              <a:rPr lang="EN-GB" sz="1200" dirty="0"/>
              <a:t>University of Greenwich, written by Charles </a:t>
            </a:r>
            <a:r>
              <a:rPr lang="EN-GB" sz="1200" dirty="0" err="1"/>
              <a:t>Oham</a:t>
            </a:r>
            <a:r>
              <a:rPr lang="EN-GB" sz="1200" dirty="0"/>
              <a:t>, produced by </a:t>
            </a:r>
            <a:r>
              <a:rPr lang="EN-GB" sz="1200" dirty="0" err="1"/>
              <a:t>Codelogix</a:t>
            </a:r>
            <a:r>
              <a:rPr lang="EN-GB" sz="1200" dirty="0"/>
              <a:t> </a:t>
            </a:r>
            <a:endParaRPr lang="en-US" sz="1200" dirty="0"/>
          </a:p>
          <a:p>
            <a:endParaRPr lang="en-GB" sz="1200" dirty="0"/>
          </a:p>
          <a:p>
            <a:r>
              <a:rPr lang="EN-GB" sz="1200" u="sng" kern="1200" dirty="0">
                <a:solidFill>
                  <a:schemeClr val="tx1"/>
                </a:solidFill>
                <a:effectLst/>
                <a:latin typeface="+mn-lt"/>
                <a:ea typeface="+mn-ea"/>
                <a:cs typeface="+mn-cs"/>
                <a:hlinkClick r:id="rId3"/>
              </a:rPr>
              <a:t>https://www.youtube.com/watch?v=0w3xGCojNcc</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CF69F78-63D9-4E1B-8324-AF238AC978AB}" type="slidenum">
              <a:rPr lang="en-GB" smtClean="0"/>
              <a:t>3</a:t>
            </a:fld>
            <a:endParaRPr lang="en-GB"/>
          </a:p>
        </p:txBody>
      </p:sp>
    </p:spTree>
    <p:extLst>
      <p:ext uri="{BB962C8B-B14F-4D97-AF65-F5344CB8AC3E}">
        <p14:creationId xmlns:p14="http://schemas.microsoft.com/office/powerpoint/2010/main" val="99979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dirty="0"/>
              <a:t>Can you remember the 6 important attributes of a social entrepreneur?</a:t>
            </a:r>
          </a:p>
          <a:p>
            <a:endParaRPr lang="en-GB" sz="11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6 things that all social entrepreneurs have in common</a:t>
            </a:r>
          </a:p>
          <a:p>
            <a:pPr marL="914400" lvl="1" indent="-457200">
              <a:buAutoNum type="arabicParenR"/>
            </a:pPr>
            <a:r>
              <a:rPr lang="en-GB" dirty="0"/>
              <a:t>They identify problems in the world and get upset enough to want to solve them</a:t>
            </a:r>
          </a:p>
          <a:p>
            <a:pPr marL="914400" lvl="1" indent="-457200">
              <a:buAutoNum type="arabicParenR"/>
            </a:pPr>
            <a:r>
              <a:rPr lang="en-GB" dirty="0"/>
              <a:t>They think creatively</a:t>
            </a:r>
          </a:p>
          <a:p>
            <a:pPr marL="914400" lvl="1" indent="-457200">
              <a:buAutoNum type="arabicParenR"/>
            </a:pPr>
            <a:r>
              <a:rPr lang="en-GB" dirty="0"/>
              <a:t>They are flexible and aren’t afraid of change</a:t>
            </a:r>
          </a:p>
          <a:p>
            <a:pPr marL="914400" lvl="1" indent="-457200">
              <a:buAutoNum type="arabicParenR"/>
            </a:pPr>
            <a:r>
              <a:rPr lang="en-GB" dirty="0"/>
              <a:t>They build teams</a:t>
            </a:r>
          </a:p>
          <a:p>
            <a:pPr marL="914400" lvl="1" indent="-457200">
              <a:buAutoNum type="arabicParenR"/>
            </a:pPr>
            <a:r>
              <a:rPr lang="en-GB" dirty="0"/>
              <a:t>They are not in it only for the money</a:t>
            </a:r>
          </a:p>
          <a:p>
            <a:pPr marL="914400" lvl="1" indent="-457200">
              <a:buAutoNum type="arabicParenR"/>
            </a:pPr>
            <a:r>
              <a:rPr lang="en-GB" dirty="0"/>
              <a:t>They stay committed until the identified problem is resolved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They are really good at bringing different people who have different ideas, experiences and skills together to form a team to create a new kind of business  </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They are excited about the difference they’re making.  They eat, breathe and sleep their business.  Their excitement gets other people excited to make a difference too.</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mn-lt"/>
              <a:ea typeface="+mn-ea"/>
              <a:cs typeface="+mn-cs"/>
            </a:endParaRPr>
          </a:p>
          <a:p>
            <a:r>
              <a:rPr lang="en-GB" sz="1100" dirty="0"/>
              <a:t>[The photo: Baron John Bird </a:t>
            </a:r>
            <a:r>
              <a:rPr lang="en-GB" sz="1200" b="0" i="0" u="none" strike="noStrike" kern="1200" dirty="0">
                <a:solidFill>
                  <a:schemeClr val="tx1"/>
                </a:solidFill>
                <a:effectLst/>
                <a:latin typeface="+mn-lt"/>
                <a:ea typeface="+mn-ea"/>
                <a:cs typeface="+mn-cs"/>
              </a:rPr>
              <a:t>is a British </a:t>
            </a:r>
            <a:r>
              <a:rPr lang="en-GB" sz="1200" b="0" i="0" u="none" strike="noStrike" kern="1200" dirty="0">
                <a:solidFill>
                  <a:schemeClr val="tx1"/>
                </a:solidFill>
                <a:effectLst/>
                <a:latin typeface="+mn-lt"/>
                <a:ea typeface="+mn-ea"/>
                <a:cs typeface="+mn-cs"/>
                <a:hlinkClick r:id="rId3" tooltip="Social entrepreneur"/>
              </a:rPr>
              <a:t>social entrepreneur</a:t>
            </a:r>
            <a:r>
              <a:rPr lang="en-GB" sz="1200" b="0" i="0" u="none" strike="noStrike"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hlinkClick r:id="rId4" tooltip="Life peer"/>
              </a:rPr>
              <a:t>life peer</a:t>
            </a:r>
            <a:r>
              <a:rPr lang="en-GB" sz="1200" b="0" i="0" u="none" strike="noStrike" kern="1200" dirty="0">
                <a:solidFill>
                  <a:schemeClr val="tx1"/>
                </a:solidFill>
                <a:effectLst/>
                <a:latin typeface="+mn-lt"/>
                <a:ea typeface="+mn-ea"/>
                <a:cs typeface="+mn-cs"/>
              </a:rPr>
              <a:t> (a non-party-political people’s peer). He was homeless through periods of his life, and is best known as the founder of </a:t>
            </a:r>
            <a:r>
              <a:rPr lang="en-GB" sz="1200" b="0" i="1" u="none" strike="noStrike" kern="1200" dirty="0">
                <a:solidFill>
                  <a:schemeClr val="tx1"/>
                </a:solidFill>
                <a:effectLst/>
                <a:latin typeface="+mn-lt"/>
                <a:ea typeface="+mn-ea"/>
                <a:cs typeface="+mn-cs"/>
                <a:hlinkClick r:id="rId5" tooltip="The Big Issue"/>
              </a:rPr>
              <a:t>The Big Issue</a:t>
            </a:r>
            <a:r>
              <a:rPr lang="en-GB" sz="1200" b="0" i="0" u="none" strike="noStrike" kern="1200" dirty="0">
                <a:solidFill>
                  <a:schemeClr val="tx1"/>
                </a:solidFill>
                <a:effectLst/>
                <a:latin typeface="+mn-lt"/>
                <a:ea typeface="+mn-ea"/>
                <a:cs typeface="+mn-cs"/>
              </a:rPr>
              <a:t>, a magazine that is edited by professional journalists and sold by street vendors who are </a:t>
            </a:r>
            <a:r>
              <a:rPr lang="en-GB" sz="1200" b="0" i="0" u="none" strike="noStrike" kern="1200" dirty="0">
                <a:solidFill>
                  <a:schemeClr val="tx1"/>
                </a:solidFill>
                <a:effectLst/>
                <a:latin typeface="+mn-lt"/>
                <a:ea typeface="+mn-ea"/>
                <a:cs typeface="+mn-cs"/>
                <a:hlinkClick r:id="rId6" tooltip="Homeless"/>
              </a:rPr>
              <a:t>homeless</a:t>
            </a:r>
            <a:r>
              <a:rPr lang="en-GB" sz="1200" b="0" i="0" u="none" strike="noStrike" kern="1200" dirty="0">
                <a:solidFill>
                  <a:schemeClr val="tx1"/>
                </a:solidFill>
                <a:effectLst/>
                <a:latin typeface="+mn-lt"/>
                <a:ea typeface="+mn-ea"/>
                <a:cs typeface="+mn-cs"/>
              </a:rPr>
              <a:t> or vulnerably housed.  </a:t>
            </a:r>
          </a:p>
          <a:p>
            <a:r>
              <a:rPr lang="en-GB" sz="1200" b="0" i="0" u="none" strike="noStrike" kern="1200" dirty="0">
                <a:solidFill>
                  <a:schemeClr val="tx1"/>
                </a:solidFill>
                <a:effectLst/>
                <a:latin typeface="+mn-lt"/>
                <a:ea typeface="+mn-ea"/>
                <a:cs typeface="+mn-cs"/>
              </a:rPr>
              <a:t>Vendors buy The Big Issue magazine for £1.25 and sell it for £2.50, meaning each seller is a micro-entrepreneur who is working, not begging. Therefore it is vitally important that buyers take their copy of the magazine when they pay for it.  That is how he has made the model sustainable.]</a:t>
            </a:r>
          </a:p>
          <a:p>
            <a:endParaRPr lang="en-GB" sz="1100" dirty="0"/>
          </a:p>
          <a:p>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rPr>
              <a:t>So we’ve heard that social entrepreneurs are not trying to become millionaires (although some do make a lot of money!).  They are trying to solve problems to improve the lives of millions of people.  It’s about using a business to put right the problems in society.</a:t>
            </a:r>
          </a:p>
          <a:p>
            <a:endParaRPr lang="en-GB" sz="1100" b="1" dirty="0"/>
          </a:p>
          <a:p>
            <a:r>
              <a:rPr lang="en-GB" sz="1100" b="1" dirty="0"/>
              <a:t>So – do you have what it takes to be a social entrepreneur?  We believe you all do!  And we’re here to help you find a way to put right the problems that you want to deal with!  Are you ready to work on your Big Idea?  Let’s go!</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989453-3877-1F41-A19F-8CA56F6F3EC3}" type="slidenum">
              <a:rPr lang="en-US" altLang="en-US">
                <a:latin typeface="Calibri" charset="0"/>
              </a:rPr>
              <a:pPr eaLnBrk="1" hangingPunct="1"/>
              <a:t>4</a:t>
            </a:fld>
            <a:endParaRPr lang="en-US" altLang="en-US">
              <a:latin typeface="Calibri" charset="0"/>
            </a:endParaRPr>
          </a:p>
        </p:txBody>
      </p:sp>
    </p:spTree>
    <p:extLst>
      <p:ext uri="{BB962C8B-B14F-4D97-AF65-F5344CB8AC3E}">
        <p14:creationId xmlns:p14="http://schemas.microsoft.com/office/powerpoint/2010/main" val="638200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E329D3-AFB2-41B0-0268-A02B8CFD1FDA}"/>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0F6D8AD-5796-6CA8-4BF8-9341F108835C}"/>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511A4FE-C7DC-FF16-1568-4F02A1291D9C}"/>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126BA44-84DC-C37F-92B7-A44FED5F8D72}"/>
              </a:ext>
            </a:extLst>
          </p:cNvPr>
          <p:cNvSpPr>
            <a:spLocks noGrp="1"/>
          </p:cNvSpPr>
          <p:nvPr>
            <p:ph type="ctrTitle"/>
          </p:nvPr>
        </p:nvSpPr>
        <p:spPr>
          <a:xfrm>
            <a:off x="1524000" y="3653187"/>
            <a:ext cx="9144000" cy="2387600"/>
          </a:xfrm>
        </p:spPr>
        <p:txBody>
          <a:bodyPr anchor="b"/>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3DC35F-40BC-6DF5-8A38-1D6C945A5EF3}"/>
              </a:ext>
            </a:extLst>
          </p:cNvPr>
          <p:cNvSpPr>
            <a:spLocks noGrp="1"/>
          </p:cNvSpPr>
          <p:nvPr>
            <p:ph type="subTitle" idx="1" hasCustomPrompt="1"/>
          </p:nvPr>
        </p:nvSpPr>
        <p:spPr>
          <a:xfrm>
            <a:off x="1524000" y="6084186"/>
            <a:ext cx="9144000" cy="52575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subheading</a:t>
            </a:r>
          </a:p>
        </p:txBody>
      </p:sp>
      <p:pic>
        <p:nvPicPr>
          <p:cNvPr id="7" name="Picture 6" descr="Diagram&#10;&#10;Description automatically generated">
            <a:extLst>
              <a:ext uri="{FF2B5EF4-FFF2-40B4-BE49-F238E27FC236}">
                <a16:creationId xmlns:a16="http://schemas.microsoft.com/office/drawing/2014/main" id="{367C32E3-9F68-49CE-F606-218351416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276" y="1014855"/>
            <a:ext cx="6875448" cy="4296247"/>
          </a:xfrm>
          <a:prstGeom prst="rect">
            <a:avLst/>
          </a:prstGeom>
        </p:spPr>
      </p:pic>
      <p:grpSp>
        <p:nvGrpSpPr>
          <p:cNvPr id="4" name="Group 3">
            <a:extLst>
              <a:ext uri="{FF2B5EF4-FFF2-40B4-BE49-F238E27FC236}">
                <a16:creationId xmlns:a16="http://schemas.microsoft.com/office/drawing/2014/main" id="{A5DD040A-FE76-3278-ED69-ECEF306F7023}"/>
              </a:ext>
            </a:extLst>
          </p:cNvPr>
          <p:cNvGrpSpPr/>
          <p:nvPr/>
        </p:nvGrpSpPr>
        <p:grpSpPr>
          <a:xfrm>
            <a:off x="838200" y="6581001"/>
            <a:ext cx="10515600" cy="308909"/>
            <a:chOff x="838200" y="6581001"/>
            <a:chExt cx="10515600" cy="308909"/>
          </a:xfrm>
        </p:grpSpPr>
        <p:sp>
          <p:nvSpPr>
            <p:cNvPr id="5" name="TextBox 4">
              <a:extLst>
                <a:ext uri="{FF2B5EF4-FFF2-40B4-BE49-F238E27FC236}">
                  <a16:creationId xmlns:a16="http://schemas.microsoft.com/office/drawing/2014/main" id="{18834257-27E5-898B-86DF-5557BF44AC67}"/>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6" name="TextBox 5">
              <a:extLst>
                <a:ext uri="{FF2B5EF4-FFF2-40B4-BE49-F238E27FC236}">
                  <a16:creationId xmlns:a16="http://schemas.microsoft.com/office/drawing/2014/main" id="{3598DF93-1969-48B4-3AC4-5DD2F90489DB}"/>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1" name="TextBox 10">
              <a:extLst>
                <a:ext uri="{FF2B5EF4-FFF2-40B4-BE49-F238E27FC236}">
                  <a16:creationId xmlns:a16="http://schemas.microsoft.com/office/drawing/2014/main" id="{5BF8240E-5DF3-5824-4F64-CAABCCEBC639}"/>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7799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687669-647C-0BFA-BAC0-1996E9556AE6}"/>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BD8FDAA-9EB4-D4E6-AFBE-30A271BD0D55}"/>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C0334-3108-A762-916A-A64565716D11}"/>
              </a:ext>
            </a:extLst>
          </p:cNvPr>
          <p:cNvSpPr/>
          <p:nvPr/>
        </p:nvSpPr>
        <p:spPr>
          <a:xfrm>
            <a:off x="-471539" y="4962044"/>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741742A-0871-CBF6-CD56-29AF5199C338}"/>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Diagram&#10;&#10;Description automatically generated">
            <a:extLst>
              <a:ext uri="{FF2B5EF4-FFF2-40B4-BE49-F238E27FC236}">
                <a16:creationId xmlns:a16="http://schemas.microsoft.com/office/drawing/2014/main" id="{1F8C7507-2B25-01B9-A1C3-5545FB855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1">
            <a:extLst>
              <a:ext uri="{FF2B5EF4-FFF2-40B4-BE49-F238E27FC236}">
                <a16:creationId xmlns:a16="http://schemas.microsoft.com/office/drawing/2014/main" id="{FC2769F2-C7E0-5F55-CF02-141A1E2F59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99B8D8-BE05-D6D9-1864-B1EB8E97E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6B4EDED8-B0E3-DB9F-69F7-6724D42383DD}"/>
              </a:ext>
            </a:extLst>
          </p:cNvPr>
          <p:cNvGrpSpPr/>
          <p:nvPr/>
        </p:nvGrpSpPr>
        <p:grpSpPr>
          <a:xfrm>
            <a:off x="838200" y="6581001"/>
            <a:ext cx="10515600" cy="308909"/>
            <a:chOff x="838200" y="6581001"/>
            <a:chExt cx="10515600" cy="308909"/>
          </a:xfrm>
        </p:grpSpPr>
        <p:sp>
          <p:nvSpPr>
            <p:cNvPr id="12" name="TextBox 11">
              <a:extLst>
                <a:ext uri="{FF2B5EF4-FFF2-40B4-BE49-F238E27FC236}">
                  <a16:creationId xmlns:a16="http://schemas.microsoft.com/office/drawing/2014/main" id="{F2DFF574-B814-0DDC-EF69-EA96E9088C6C}"/>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7" name="TextBox 16">
              <a:extLst>
                <a:ext uri="{FF2B5EF4-FFF2-40B4-BE49-F238E27FC236}">
                  <a16:creationId xmlns:a16="http://schemas.microsoft.com/office/drawing/2014/main" id="{93DAAEA5-90EF-EA7B-B80A-0AE49028FE41}"/>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8" name="TextBox 17">
              <a:extLst>
                <a:ext uri="{FF2B5EF4-FFF2-40B4-BE49-F238E27FC236}">
                  <a16:creationId xmlns:a16="http://schemas.microsoft.com/office/drawing/2014/main" id="{DF22FB35-C6EA-B738-5DD9-A74A62CC27EE}"/>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5710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E50D74-C6B5-4345-122E-EB788E6A62EB}"/>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29838AE-B660-60FB-6546-F1B1D2AAB957}"/>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8FE4F2-A264-F261-35D7-BBF90F1AD725}"/>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693DC75-33CB-A80F-D15E-AD53D38C49E1}"/>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Diagram&#10;&#10;Description automatically generated">
            <a:extLst>
              <a:ext uri="{FF2B5EF4-FFF2-40B4-BE49-F238E27FC236}">
                <a16:creationId xmlns:a16="http://schemas.microsoft.com/office/drawing/2014/main" id="{5C98195B-DC9C-603A-6E92-80272EBB0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2931" y="736523"/>
            <a:ext cx="3278879" cy="2048866"/>
          </a:xfrm>
          <a:prstGeom prst="rect">
            <a:avLst/>
          </a:prstGeom>
        </p:spPr>
      </p:pic>
      <p:sp>
        <p:nvSpPr>
          <p:cNvPr id="2" name="Vertical Title 1">
            <a:extLst>
              <a:ext uri="{FF2B5EF4-FFF2-40B4-BE49-F238E27FC236}">
                <a16:creationId xmlns:a16="http://schemas.microsoft.com/office/drawing/2014/main" id="{CC5CCC94-D79E-982C-05B9-3AB306D01A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387AEC-1835-18EE-CBCC-BE00547F1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4B0776FC-C5BE-94D2-35A3-56BD8069396D}"/>
              </a:ext>
            </a:extLst>
          </p:cNvPr>
          <p:cNvGrpSpPr/>
          <p:nvPr/>
        </p:nvGrpSpPr>
        <p:grpSpPr>
          <a:xfrm>
            <a:off x="838200" y="6581001"/>
            <a:ext cx="10515600" cy="308909"/>
            <a:chOff x="838200" y="6581001"/>
            <a:chExt cx="10515600" cy="308909"/>
          </a:xfrm>
        </p:grpSpPr>
        <p:sp>
          <p:nvSpPr>
            <p:cNvPr id="8" name="TextBox 7">
              <a:extLst>
                <a:ext uri="{FF2B5EF4-FFF2-40B4-BE49-F238E27FC236}">
                  <a16:creationId xmlns:a16="http://schemas.microsoft.com/office/drawing/2014/main" id="{7485A903-765B-A435-EE32-AA4F5C81E3FA}"/>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2" name="TextBox 11">
              <a:extLst>
                <a:ext uri="{FF2B5EF4-FFF2-40B4-BE49-F238E27FC236}">
                  <a16:creationId xmlns:a16="http://schemas.microsoft.com/office/drawing/2014/main" id="{C2A6634C-DD45-D30C-76B2-88BD7AC27DC2}"/>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4" name="TextBox 13">
              <a:extLst>
                <a:ext uri="{FF2B5EF4-FFF2-40B4-BE49-F238E27FC236}">
                  <a16:creationId xmlns:a16="http://schemas.microsoft.com/office/drawing/2014/main" id="{09579B27-19C2-3F24-0ECA-EEF015871CE6}"/>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6870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Pentagon 11">
            <a:extLst>
              <a:ext uri="{FF2B5EF4-FFF2-40B4-BE49-F238E27FC236}">
                <a16:creationId xmlns:a16="http://schemas.microsoft.com/office/drawing/2014/main" id="{38796B24-85EF-F53C-B86D-54DB0A5993E2}"/>
              </a:ext>
            </a:extLst>
          </p:cNvPr>
          <p:cNvSpPr/>
          <p:nvPr/>
        </p:nvSpPr>
        <p:spPr>
          <a:xfrm rot="20855875">
            <a:off x="10503346" y="2835292"/>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entagon 4">
            <a:extLst>
              <a:ext uri="{FF2B5EF4-FFF2-40B4-BE49-F238E27FC236}">
                <a16:creationId xmlns:a16="http://schemas.microsoft.com/office/drawing/2014/main" id="{54B516D3-8395-63E7-EDE6-562CFE5F0E17}"/>
              </a:ext>
            </a:extLst>
          </p:cNvPr>
          <p:cNvSpPr/>
          <p:nvPr/>
        </p:nvSpPr>
        <p:spPr>
          <a:xfrm rot="739788">
            <a:off x="-666497" y="2770207"/>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1201E3B-C0F3-69D2-BDFA-8BA535AF3B8D}"/>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6B2B2A0-E5D6-478F-1A13-E2FFCA2000C0}"/>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8006E7F-0A71-91E2-9ACE-CF91B49B5439}"/>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6BF6481-FA87-2D2F-BBF5-D8555F11A3B7}"/>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D2626D-54C2-95A4-52DC-12FF17A0AC03}"/>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471D7D0-8B50-373A-8626-55960DC874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Diagram&#10;&#10;Description automatically generated">
            <a:extLst>
              <a:ext uri="{FF2B5EF4-FFF2-40B4-BE49-F238E27FC236}">
                <a16:creationId xmlns:a16="http://schemas.microsoft.com/office/drawing/2014/main" id="{3B77EDDC-9D35-18EC-E2C7-E5DA9BFC1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767" y="0"/>
            <a:ext cx="3278879" cy="2048866"/>
          </a:xfrm>
          <a:prstGeom prst="rect">
            <a:avLst/>
          </a:prstGeom>
        </p:spPr>
      </p:pic>
      <p:grpSp>
        <p:nvGrpSpPr>
          <p:cNvPr id="15" name="Group 14">
            <a:extLst>
              <a:ext uri="{FF2B5EF4-FFF2-40B4-BE49-F238E27FC236}">
                <a16:creationId xmlns:a16="http://schemas.microsoft.com/office/drawing/2014/main" id="{7E9084D6-D8D0-667E-6987-2CD74E00906F}"/>
              </a:ext>
            </a:extLst>
          </p:cNvPr>
          <p:cNvGrpSpPr/>
          <p:nvPr/>
        </p:nvGrpSpPr>
        <p:grpSpPr>
          <a:xfrm>
            <a:off x="838200" y="6581001"/>
            <a:ext cx="10515600" cy="308909"/>
            <a:chOff x="838200" y="6581001"/>
            <a:chExt cx="10515600" cy="308909"/>
          </a:xfrm>
        </p:grpSpPr>
        <p:sp>
          <p:nvSpPr>
            <p:cNvPr id="16" name="TextBox 15">
              <a:extLst>
                <a:ext uri="{FF2B5EF4-FFF2-40B4-BE49-F238E27FC236}">
                  <a16:creationId xmlns:a16="http://schemas.microsoft.com/office/drawing/2014/main" id="{393CBA4D-D7C6-F3EA-F34A-536CEB1764A9}"/>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7" name="TextBox 16">
              <a:extLst>
                <a:ext uri="{FF2B5EF4-FFF2-40B4-BE49-F238E27FC236}">
                  <a16:creationId xmlns:a16="http://schemas.microsoft.com/office/drawing/2014/main" id="{E1CFBAD7-F78F-5797-FE03-73B9E6DF0E70}"/>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8" name="TextBox 17">
              <a:extLst>
                <a:ext uri="{FF2B5EF4-FFF2-40B4-BE49-F238E27FC236}">
                  <a16:creationId xmlns:a16="http://schemas.microsoft.com/office/drawing/2014/main" id="{13352DF4-4EC0-43E4-82E2-42D8B8F7CEE1}"/>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8296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7832-9E26-378A-2534-DD1FF651E6F0}"/>
              </a:ext>
            </a:extLst>
          </p:cNvPr>
          <p:cNvSpPr>
            <a:spLocks noGrp="1"/>
          </p:cNvSpPr>
          <p:nvPr>
            <p:ph type="title"/>
          </p:nvPr>
        </p:nvSpPr>
        <p:spPr>
          <a:xfrm>
            <a:off x="831850" y="2740612"/>
            <a:ext cx="10515600" cy="2036846"/>
          </a:xfrm>
        </p:spPr>
        <p:txBody>
          <a:bodyPr anchor="b"/>
          <a:lstStyle>
            <a:lvl1pPr>
              <a:defRPr sz="6000"/>
            </a:lvl1pPr>
          </a:lstStyle>
          <a:p>
            <a:r>
              <a:rPr lang="en-US"/>
              <a:t>Click to edit Master title style</a:t>
            </a:r>
            <a:endParaRPr lang="en-GB" dirty="0"/>
          </a:p>
        </p:txBody>
      </p:sp>
      <p:sp>
        <p:nvSpPr>
          <p:cNvPr id="7" name="Rectangle 6">
            <a:extLst>
              <a:ext uri="{FF2B5EF4-FFF2-40B4-BE49-F238E27FC236}">
                <a16:creationId xmlns:a16="http://schemas.microsoft.com/office/drawing/2014/main" id="{BC9CC14C-C65C-C692-7C71-97CDEBFAB530}"/>
              </a:ext>
            </a:extLst>
          </p:cNvPr>
          <p:cNvSpPr/>
          <p:nvPr/>
        </p:nvSpPr>
        <p:spPr>
          <a:xfrm>
            <a:off x="160421" y="4991920"/>
            <a:ext cx="12031579" cy="19434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6FED447E-270C-039E-16C1-46D85BC49B29}"/>
              </a:ext>
            </a:extLst>
          </p:cNvPr>
          <p:cNvSpPr>
            <a:spLocks noGrp="1"/>
          </p:cNvSpPr>
          <p:nvPr>
            <p:ph type="body" idx="1"/>
          </p:nvPr>
        </p:nvSpPr>
        <p:spPr>
          <a:xfrm>
            <a:off x="831850" y="5159620"/>
            <a:ext cx="10515600" cy="107112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9E24BC35-F55D-0F4F-C632-C0D939B467EF}"/>
              </a:ext>
            </a:extLst>
          </p:cNvPr>
          <p:cNvGrpSpPr/>
          <p:nvPr/>
        </p:nvGrpSpPr>
        <p:grpSpPr>
          <a:xfrm>
            <a:off x="838200" y="6581001"/>
            <a:ext cx="10515600" cy="308909"/>
            <a:chOff x="838200" y="6581001"/>
            <a:chExt cx="10515600" cy="308909"/>
          </a:xfrm>
        </p:grpSpPr>
        <p:sp>
          <p:nvSpPr>
            <p:cNvPr id="9" name="TextBox 8">
              <a:extLst>
                <a:ext uri="{FF2B5EF4-FFF2-40B4-BE49-F238E27FC236}">
                  <a16:creationId xmlns:a16="http://schemas.microsoft.com/office/drawing/2014/main" id="{4A8B502A-CE8C-CCE3-A712-A2545636C585}"/>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0" name="TextBox 9">
              <a:extLst>
                <a:ext uri="{FF2B5EF4-FFF2-40B4-BE49-F238E27FC236}">
                  <a16:creationId xmlns:a16="http://schemas.microsoft.com/office/drawing/2014/main" id="{DE8ECC40-B2DE-A599-8E70-771807678D94}"/>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1" name="TextBox 10">
              <a:extLst>
                <a:ext uri="{FF2B5EF4-FFF2-40B4-BE49-F238E27FC236}">
                  <a16:creationId xmlns:a16="http://schemas.microsoft.com/office/drawing/2014/main" id="{436B6626-77D2-6C64-435F-923559E49983}"/>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
        <p:nvSpPr>
          <p:cNvPr id="12" name="Rectangle 11">
            <a:extLst>
              <a:ext uri="{FF2B5EF4-FFF2-40B4-BE49-F238E27FC236}">
                <a16:creationId xmlns:a16="http://schemas.microsoft.com/office/drawing/2014/main" id="{F1F57FB7-E7C8-28FB-BEB7-69AB024AC06A}"/>
              </a:ext>
            </a:extLst>
          </p:cNvPr>
          <p:cNvSpPr/>
          <p:nvPr/>
        </p:nvSpPr>
        <p:spPr>
          <a:xfrm>
            <a:off x="8686038" y="208547"/>
            <a:ext cx="3136994" cy="165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Diagram&#10;&#10;Description automatically generated">
            <a:extLst>
              <a:ext uri="{FF2B5EF4-FFF2-40B4-BE49-F238E27FC236}">
                <a16:creationId xmlns:a16="http://schemas.microsoft.com/office/drawing/2014/main" id="{4E64A46B-5EBC-8CC0-1C71-8457C60A3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037" y="329646"/>
            <a:ext cx="5441925" cy="3400484"/>
          </a:xfrm>
          <a:prstGeom prst="rect">
            <a:avLst/>
          </a:prstGeom>
        </p:spPr>
      </p:pic>
    </p:spTree>
    <p:extLst>
      <p:ext uri="{BB962C8B-B14F-4D97-AF65-F5344CB8AC3E}">
        <p14:creationId xmlns:p14="http://schemas.microsoft.com/office/powerpoint/2010/main" val="28186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A10ADF-25E6-C190-1832-879DCF56FDF8}"/>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947CDE2-3A09-9693-F33F-79ED02AA148A}"/>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C2E11CF-B819-ECF9-2217-44E601F7AD10}"/>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4FB07C76-0915-292A-EB08-F932B967058A}"/>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9A6A29-DE04-B685-DFC9-22964E1CDE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9116DF-220F-672B-3192-FA6E7C804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671B93-00D1-F485-51FC-611410938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Diagram&#10;&#10;Description automatically generated">
            <a:extLst>
              <a:ext uri="{FF2B5EF4-FFF2-40B4-BE49-F238E27FC236}">
                <a16:creationId xmlns:a16="http://schemas.microsoft.com/office/drawing/2014/main" id="{159CBB40-01E8-D64C-96ED-F6990E5FA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grpSp>
        <p:nvGrpSpPr>
          <p:cNvPr id="9" name="Group 8">
            <a:extLst>
              <a:ext uri="{FF2B5EF4-FFF2-40B4-BE49-F238E27FC236}">
                <a16:creationId xmlns:a16="http://schemas.microsoft.com/office/drawing/2014/main" id="{DE49BFBA-E3E1-D563-5696-2CFD8C4D1876}"/>
              </a:ext>
            </a:extLst>
          </p:cNvPr>
          <p:cNvGrpSpPr/>
          <p:nvPr/>
        </p:nvGrpSpPr>
        <p:grpSpPr>
          <a:xfrm>
            <a:off x="838200" y="6581001"/>
            <a:ext cx="10515600" cy="308909"/>
            <a:chOff x="838200" y="6581001"/>
            <a:chExt cx="10515600" cy="308909"/>
          </a:xfrm>
        </p:grpSpPr>
        <p:sp>
          <p:nvSpPr>
            <p:cNvPr id="13" name="TextBox 12">
              <a:extLst>
                <a:ext uri="{FF2B5EF4-FFF2-40B4-BE49-F238E27FC236}">
                  <a16:creationId xmlns:a16="http://schemas.microsoft.com/office/drawing/2014/main" id="{380D2337-4BF1-6514-640D-93D891D67C6F}"/>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4" name="TextBox 13">
              <a:extLst>
                <a:ext uri="{FF2B5EF4-FFF2-40B4-BE49-F238E27FC236}">
                  <a16:creationId xmlns:a16="http://schemas.microsoft.com/office/drawing/2014/main" id="{AD634FC0-2F9E-3A2F-6258-F5F512209A73}"/>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5" name="TextBox 14">
              <a:extLst>
                <a:ext uri="{FF2B5EF4-FFF2-40B4-BE49-F238E27FC236}">
                  <a16:creationId xmlns:a16="http://schemas.microsoft.com/office/drawing/2014/main" id="{F4AC1294-A9E1-E3EE-90D9-F78179E8F16B}"/>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0538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A5A31F-8821-4EDE-F13B-0AD230E698C4}"/>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185C8DB-CD2F-EED9-AF80-D4988BAD17A9}"/>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50BE0A8-7982-63FF-44AE-E7ADF0A7FA59}"/>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C2A6D31-6F89-EAD6-29F0-2E29D5CBDA8D}"/>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Diagram&#10;&#10;Description automatically generated">
            <a:extLst>
              <a:ext uri="{FF2B5EF4-FFF2-40B4-BE49-F238E27FC236}">
                <a16:creationId xmlns:a16="http://schemas.microsoft.com/office/drawing/2014/main" id="{4DB40785-148B-B91E-4BD9-EEE1758E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1">
            <a:extLst>
              <a:ext uri="{FF2B5EF4-FFF2-40B4-BE49-F238E27FC236}">
                <a16:creationId xmlns:a16="http://schemas.microsoft.com/office/drawing/2014/main" id="{A7B0048A-A39D-E4B5-A5FE-5C7B6A8920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23CA0-C4B9-C6EA-5552-5EDD56849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234E27-76F4-E92D-A260-D941A95120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09CCF8-C720-747D-6695-4B24BC660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033CDE-A4AA-D083-69EF-48336190D9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76B03036-9CCD-EB42-F9C1-8AFF167423E2}"/>
              </a:ext>
            </a:extLst>
          </p:cNvPr>
          <p:cNvGrpSpPr/>
          <p:nvPr/>
        </p:nvGrpSpPr>
        <p:grpSpPr>
          <a:xfrm>
            <a:off x="838200" y="6581001"/>
            <a:ext cx="10515600" cy="308909"/>
            <a:chOff x="838200" y="6581001"/>
            <a:chExt cx="10515600" cy="308909"/>
          </a:xfrm>
        </p:grpSpPr>
        <p:sp>
          <p:nvSpPr>
            <p:cNvPr id="15" name="TextBox 14">
              <a:extLst>
                <a:ext uri="{FF2B5EF4-FFF2-40B4-BE49-F238E27FC236}">
                  <a16:creationId xmlns:a16="http://schemas.microsoft.com/office/drawing/2014/main" id="{DE827B3A-FF19-1159-11A2-F75EE628653B}"/>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20" name="TextBox 19">
              <a:extLst>
                <a:ext uri="{FF2B5EF4-FFF2-40B4-BE49-F238E27FC236}">
                  <a16:creationId xmlns:a16="http://schemas.microsoft.com/office/drawing/2014/main" id="{9D89EAFD-5098-4E22-B4CD-AB716A5568A8}"/>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21" name="TextBox 20">
              <a:extLst>
                <a:ext uri="{FF2B5EF4-FFF2-40B4-BE49-F238E27FC236}">
                  <a16:creationId xmlns:a16="http://schemas.microsoft.com/office/drawing/2014/main" id="{67441ED7-BF08-B2EE-FBB9-7B532D8854A6}"/>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7042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50600F-7EC2-9978-D7B9-CF3ED1BB7B94}"/>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4B6D248-471B-B59C-9468-3D9CE2DCD21F}"/>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EC84212-B781-D5D9-4876-F5C72E9B6954}"/>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383533C-5473-9FB6-4B84-BEC381400DD2}"/>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Diagram&#10;&#10;Description automatically generated">
            <a:extLst>
              <a:ext uri="{FF2B5EF4-FFF2-40B4-BE49-F238E27FC236}">
                <a16:creationId xmlns:a16="http://schemas.microsoft.com/office/drawing/2014/main" id="{8C08B82B-14DA-F7FF-9E4E-766D82852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1">
            <a:extLst>
              <a:ext uri="{FF2B5EF4-FFF2-40B4-BE49-F238E27FC236}">
                <a16:creationId xmlns:a16="http://schemas.microsoft.com/office/drawing/2014/main" id="{C73801B7-BD3B-F33C-B537-8C0B92FD5004}"/>
              </a:ext>
            </a:extLst>
          </p:cNvPr>
          <p:cNvSpPr>
            <a:spLocks noGrp="1"/>
          </p:cNvSpPr>
          <p:nvPr>
            <p:ph type="title"/>
          </p:nvPr>
        </p:nvSpPr>
        <p:spPr/>
        <p:txBody>
          <a:bodyPr/>
          <a:lstStyle/>
          <a:p>
            <a:r>
              <a:rPr lang="en-US"/>
              <a:t>Click to edit Master title style</a:t>
            </a:r>
            <a:endParaRPr lang="en-GB"/>
          </a:p>
        </p:txBody>
      </p:sp>
      <p:grpSp>
        <p:nvGrpSpPr>
          <p:cNvPr id="7" name="Group 6">
            <a:extLst>
              <a:ext uri="{FF2B5EF4-FFF2-40B4-BE49-F238E27FC236}">
                <a16:creationId xmlns:a16="http://schemas.microsoft.com/office/drawing/2014/main" id="{8F84AB90-EB9E-89FB-EA76-1930BAD495DB}"/>
              </a:ext>
            </a:extLst>
          </p:cNvPr>
          <p:cNvGrpSpPr/>
          <p:nvPr/>
        </p:nvGrpSpPr>
        <p:grpSpPr>
          <a:xfrm>
            <a:off x="838200" y="6581001"/>
            <a:ext cx="10515600" cy="308909"/>
            <a:chOff x="838200" y="6581001"/>
            <a:chExt cx="10515600" cy="308909"/>
          </a:xfrm>
        </p:grpSpPr>
        <p:sp>
          <p:nvSpPr>
            <p:cNvPr id="11" name="TextBox 10">
              <a:extLst>
                <a:ext uri="{FF2B5EF4-FFF2-40B4-BE49-F238E27FC236}">
                  <a16:creationId xmlns:a16="http://schemas.microsoft.com/office/drawing/2014/main" id="{CDA70666-12EB-3BDB-A135-E1A0ABCFB397}"/>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6" name="TextBox 15">
              <a:extLst>
                <a:ext uri="{FF2B5EF4-FFF2-40B4-BE49-F238E27FC236}">
                  <a16:creationId xmlns:a16="http://schemas.microsoft.com/office/drawing/2014/main" id="{8E99BC11-CC15-E8DD-E90F-3804C5D5D873}"/>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7" name="TextBox 16">
              <a:extLst>
                <a:ext uri="{FF2B5EF4-FFF2-40B4-BE49-F238E27FC236}">
                  <a16:creationId xmlns:a16="http://schemas.microsoft.com/office/drawing/2014/main" id="{DF1A717C-4253-ADB7-87C6-9B322E545A9B}"/>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1655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254918-E64E-866E-1761-A6309E10EC73}"/>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4494114-53D9-3D40-3E71-56D70366383C}"/>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11DB8FA-9D0E-8575-B4D2-2DC36F40573B}"/>
              </a:ext>
            </a:extLst>
          </p:cNvPr>
          <p:cNvSpPr/>
          <p:nvPr/>
        </p:nvSpPr>
        <p:spPr>
          <a:xfrm>
            <a:off x="-443548"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744ACDB0-5299-0CB9-9383-E37DB0CED39B}"/>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iagram&#10;&#10;Description automatically generated">
            <a:extLst>
              <a:ext uri="{FF2B5EF4-FFF2-40B4-BE49-F238E27FC236}">
                <a16:creationId xmlns:a16="http://schemas.microsoft.com/office/drawing/2014/main" id="{C4FF738F-F0B9-95A9-61EC-F351E1D28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grpSp>
        <p:nvGrpSpPr>
          <p:cNvPr id="16" name="Group 15">
            <a:extLst>
              <a:ext uri="{FF2B5EF4-FFF2-40B4-BE49-F238E27FC236}">
                <a16:creationId xmlns:a16="http://schemas.microsoft.com/office/drawing/2014/main" id="{F647793C-4222-EB92-8828-954639E3EA0B}"/>
              </a:ext>
            </a:extLst>
          </p:cNvPr>
          <p:cNvGrpSpPr/>
          <p:nvPr/>
        </p:nvGrpSpPr>
        <p:grpSpPr>
          <a:xfrm>
            <a:off x="838200" y="6581001"/>
            <a:ext cx="10515600" cy="308909"/>
            <a:chOff x="838200" y="6581001"/>
            <a:chExt cx="10515600" cy="308909"/>
          </a:xfrm>
        </p:grpSpPr>
        <p:sp>
          <p:nvSpPr>
            <p:cNvPr id="17" name="TextBox 16">
              <a:extLst>
                <a:ext uri="{FF2B5EF4-FFF2-40B4-BE49-F238E27FC236}">
                  <a16:creationId xmlns:a16="http://schemas.microsoft.com/office/drawing/2014/main" id="{F643149B-B387-80F4-2366-57EF9F243AB0}"/>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8" name="TextBox 17">
              <a:extLst>
                <a:ext uri="{FF2B5EF4-FFF2-40B4-BE49-F238E27FC236}">
                  <a16:creationId xmlns:a16="http://schemas.microsoft.com/office/drawing/2014/main" id="{7C7E8C17-A9B9-E257-C6FD-6404353AEF6F}"/>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9" name="TextBox 18">
              <a:extLst>
                <a:ext uri="{FF2B5EF4-FFF2-40B4-BE49-F238E27FC236}">
                  <a16:creationId xmlns:a16="http://schemas.microsoft.com/office/drawing/2014/main" id="{083CDAFC-38A1-BA03-C5D2-224C5D94F6F8}"/>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1591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EC6F82-C878-9BDC-9A30-36AA905D08BA}"/>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20F1E6C-18E2-9E3F-D723-FEF946056825}"/>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6C1D1FC-C84A-B237-CA4C-BCEEF35A3FB1}"/>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699B41A-D5FD-0CFA-DABF-1934FE7D2E65}"/>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Diagram&#10;&#10;Description automatically generated">
            <a:extLst>
              <a:ext uri="{FF2B5EF4-FFF2-40B4-BE49-F238E27FC236}">
                <a16:creationId xmlns:a16="http://schemas.microsoft.com/office/drawing/2014/main" id="{FA929148-A859-5853-9646-F2F82775C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83" y="4675232"/>
            <a:ext cx="3278879" cy="2048866"/>
          </a:xfrm>
          <a:prstGeom prst="rect">
            <a:avLst/>
          </a:prstGeom>
        </p:spPr>
      </p:pic>
      <p:sp>
        <p:nvSpPr>
          <p:cNvPr id="2" name="Title 1">
            <a:extLst>
              <a:ext uri="{FF2B5EF4-FFF2-40B4-BE49-F238E27FC236}">
                <a16:creationId xmlns:a16="http://schemas.microsoft.com/office/drawing/2014/main" id="{72D77253-1AA8-8463-0185-41E290362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9AC406-670B-1A35-A5E4-AD612B1B7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2A7C89-3C7D-5B48-49AF-8D1A61E72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5" name="Group 4">
            <a:extLst>
              <a:ext uri="{FF2B5EF4-FFF2-40B4-BE49-F238E27FC236}">
                <a16:creationId xmlns:a16="http://schemas.microsoft.com/office/drawing/2014/main" id="{CFC68F97-06F3-B366-DF06-2D3B7F271A43}"/>
              </a:ext>
            </a:extLst>
          </p:cNvPr>
          <p:cNvGrpSpPr/>
          <p:nvPr/>
        </p:nvGrpSpPr>
        <p:grpSpPr>
          <a:xfrm>
            <a:off x="838200" y="6581001"/>
            <a:ext cx="10515600" cy="308909"/>
            <a:chOff x="838200" y="6581001"/>
            <a:chExt cx="10515600" cy="308909"/>
          </a:xfrm>
        </p:grpSpPr>
        <p:sp>
          <p:nvSpPr>
            <p:cNvPr id="6" name="TextBox 5">
              <a:extLst>
                <a:ext uri="{FF2B5EF4-FFF2-40B4-BE49-F238E27FC236}">
                  <a16:creationId xmlns:a16="http://schemas.microsoft.com/office/drawing/2014/main" id="{7B46C721-AE28-D922-F684-6B46D71CFB1B}"/>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7" name="TextBox 6">
              <a:extLst>
                <a:ext uri="{FF2B5EF4-FFF2-40B4-BE49-F238E27FC236}">
                  <a16:creationId xmlns:a16="http://schemas.microsoft.com/office/drawing/2014/main" id="{42D8F558-DD66-FC86-1DCA-5B921631A437}"/>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9" name="TextBox 8">
              <a:extLst>
                <a:ext uri="{FF2B5EF4-FFF2-40B4-BE49-F238E27FC236}">
                  <a16:creationId xmlns:a16="http://schemas.microsoft.com/office/drawing/2014/main" id="{901D7629-5AD9-FE58-66D6-C5F26ADAB539}"/>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591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6541C1-DCB0-FFA2-2A92-34FC611EB72F}"/>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3794288-5E80-28C3-ACBA-48B92BC31258}"/>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A00D68C-98AA-5673-D62B-D0284E704937}"/>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D61B5650-1F30-8BA3-C2EA-8B5272FB5BEB}"/>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A798A9-7AF3-487B-B93E-BA6DA16CE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6A4047-9D47-D1D3-F19F-CEE99B56B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3DD743C4-25A3-E5C9-720E-9750E0519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4" name="Picture 13" descr="Diagram&#10;&#10;Description automatically generated">
            <a:extLst>
              <a:ext uri="{FF2B5EF4-FFF2-40B4-BE49-F238E27FC236}">
                <a16:creationId xmlns:a16="http://schemas.microsoft.com/office/drawing/2014/main" id="{855A7C6A-9B38-EEB7-BFC1-71C10BCFE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grpSp>
        <p:nvGrpSpPr>
          <p:cNvPr id="9" name="Group 8">
            <a:extLst>
              <a:ext uri="{FF2B5EF4-FFF2-40B4-BE49-F238E27FC236}">
                <a16:creationId xmlns:a16="http://schemas.microsoft.com/office/drawing/2014/main" id="{8ACCC036-D66C-F807-8D99-D9F5B688226F}"/>
              </a:ext>
            </a:extLst>
          </p:cNvPr>
          <p:cNvGrpSpPr/>
          <p:nvPr/>
        </p:nvGrpSpPr>
        <p:grpSpPr>
          <a:xfrm>
            <a:off x="838200" y="6581001"/>
            <a:ext cx="10515600" cy="308909"/>
            <a:chOff x="838200" y="6581001"/>
            <a:chExt cx="10515600" cy="308909"/>
          </a:xfrm>
        </p:grpSpPr>
        <p:sp>
          <p:nvSpPr>
            <p:cNvPr id="13" name="TextBox 12">
              <a:extLst>
                <a:ext uri="{FF2B5EF4-FFF2-40B4-BE49-F238E27FC236}">
                  <a16:creationId xmlns:a16="http://schemas.microsoft.com/office/drawing/2014/main" id="{A8C06362-DADF-368E-D179-A2277555F8D6}"/>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18" name="TextBox 17">
              <a:extLst>
                <a:ext uri="{FF2B5EF4-FFF2-40B4-BE49-F238E27FC236}">
                  <a16:creationId xmlns:a16="http://schemas.microsoft.com/office/drawing/2014/main" id="{A7649C16-1CC0-C524-7693-DA0BC9ADA259}"/>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19" name="TextBox 18">
              <a:extLst>
                <a:ext uri="{FF2B5EF4-FFF2-40B4-BE49-F238E27FC236}">
                  <a16:creationId xmlns:a16="http://schemas.microsoft.com/office/drawing/2014/main" id="{691A4C9D-E476-8E0C-FAEA-2F8DA5EF3DD2}"/>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1617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entagon 16">
            <a:extLst>
              <a:ext uri="{FF2B5EF4-FFF2-40B4-BE49-F238E27FC236}">
                <a16:creationId xmlns:a16="http://schemas.microsoft.com/office/drawing/2014/main" id="{B3C6C1B4-D5E1-C400-084D-422C83F5806A}"/>
              </a:ext>
            </a:extLst>
          </p:cNvPr>
          <p:cNvSpPr/>
          <p:nvPr/>
        </p:nvSpPr>
        <p:spPr>
          <a:xfrm rot="20855875">
            <a:off x="10503346" y="2835292"/>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a:extLst>
              <a:ext uri="{FF2B5EF4-FFF2-40B4-BE49-F238E27FC236}">
                <a16:creationId xmlns:a16="http://schemas.microsoft.com/office/drawing/2014/main" id="{D9836E8A-1CB7-3037-8D06-AFFA6BF821D3}"/>
              </a:ext>
            </a:extLst>
          </p:cNvPr>
          <p:cNvSpPr/>
          <p:nvPr/>
        </p:nvSpPr>
        <p:spPr>
          <a:xfrm rot="739788">
            <a:off x="-666497" y="2770207"/>
            <a:ext cx="2250715" cy="2462174"/>
          </a:xfrm>
          <a:prstGeom prst="pentagon">
            <a:avLst/>
          </a:prstGeom>
          <a:solidFill>
            <a:srgbClr val="FFDB1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4073AF80-AE74-3D91-4F50-D0EC2DA13D52}"/>
              </a:ext>
            </a:extLst>
          </p:cNvPr>
          <p:cNvGrpSpPr/>
          <p:nvPr/>
        </p:nvGrpSpPr>
        <p:grpSpPr>
          <a:xfrm>
            <a:off x="-2394549" y="-3292624"/>
            <a:ext cx="17828300" cy="12886275"/>
            <a:chOff x="-2394549" y="-3292624"/>
            <a:chExt cx="17828300" cy="12886275"/>
          </a:xfrm>
        </p:grpSpPr>
        <p:sp>
          <p:nvSpPr>
            <p:cNvPr id="10" name="Rectangle 9">
              <a:extLst>
                <a:ext uri="{FF2B5EF4-FFF2-40B4-BE49-F238E27FC236}">
                  <a16:creationId xmlns:a16="http://schemas.microsoft.com/office/drawing/2014/main" id="{176DF726-5E89-2064-359A-109CC3F5185C}"/>
                </a:ext>
              </a:extLst>
            </p:cNvPr>
            <p:cNvSpPr/>
            <p:nvPr/>
          </p:nvSpPr>
          <p:spPr>
            <a:xfrm rot="20054117">
              <a:off x="-2394549" y="-3292624"/>
              <a:ext cx="9985538" cy="4956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A5D927E-DE58-6AE3-F948-83BB4BAD2EB4}"/>
                </a:ext>
              </a:extLst>
            </p:cNvPr>
            <p:cNvSpPr/>
            <p:nvPr/>
          </p:nvSpPr>
          <p:spPr>
            <a:xfrm rot="1640278">
              <a:off x="4599422" y="-2675453"/>
              <a:ext cx="10834329" cy="459970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0A8ABD3-F5B6-5A21-26F7-45135E6E1226}"/>
                </a:ext>
              </a:extLst>
            </p:cNvPr>
            <p:cNvSpPr/>
            <p:nvPr/>
          </p:nvSpPr>
          <p:spPr>
            <a:xfrm>
              <a:off x="-471539" y="4993942"/>
              <a:ext cx="13635089" cy="459970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
        <p:nvSpPr>
          <p:cNvPr id="7" name="Rectangle 6">
            <a:extLst>
              <a:ext uri="{FF2B5EF4-FFF2-40B4-BE49-F238E27FC236}">
                <a16:creationId xmlns:a16="http://schemas.microsoft.com/office/drawing/2014/main" id="{0A0306C2-E4A5-2A73-7A4D-C78A4F37CAD9}"/>
              </a:ext>
            </a:extLst>
          </p:cNvPr>
          <p:cNvSpPr/>
          <p:nvPr/>
        </p:nvSpPr>
        <p:spPr>
          <a:xfrm>
            <a:off x="303283" y="168671"/>
            <a:ext cx="11585434" cy="63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Diagram&#10;&#10;Description automatically generated">
            <a:extLst>
              <a:ext uri="{FF2B5EF4-FFF2-40B4-BE49-F238E27FC236}">
                <a16:creationId xmlns:a16="http://schemas.microsoft.com/office/drawing/2014/main" id="{1040ADE9-11D4-1023-7D2A-8AD4C87E63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86038" y="0"/>
            <a:ext cx="3278879" cy="2048866"/>
          </a:xfrm>
          <a:prstGeom prst="rect">
            <a:avLst/>
          </a:prstGeom>
        </p:spPr>
      </p:pic>
      <p:sp>
        <p:nvSpPr>
          <p:cNvPr id="2" name="Title Placeholder 1">
            <a:extLst>
              <a:ext uri="{FF2B5EF4-FFF2-40B4-BE49-F238E27FC236}">
                <a16:creationId xmlns:a16="http://schemas.microsoft.com/office/drawing/2014/main" id="{EB9ECBB8-758B-404D-B198-E116A3AC20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414EAEB-B0C1-2F67-EC1D-8B1BF871A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6" name="Group 5">
            <a:extLst>
              <a:ext uri="{FF2B5EF4-FFF2-40B4-BE49-F238E27FC236}">
                <a16:creationId xmlns:a16="http://schemas.microsoft.com/office/drawing/2014/main" id="{4AC99AC1-040E-768C-01BF-D04166E550D3}"/>
              </a:ext>
            </a:extLst>
          </p:cNvPr>
          <p:cNvGrpSpPr/>
          <p:nvPr/>
        </p:nvGrpSpPr>
        <p:grpSpPr>
          <a:xfrm>
            <a:off x="838200" y="6581001"/>
            <a:ext cx="10515600" cy="308909"/>
            <a:chOff x="838200" y="6581001"/>
            <a:chExt cx="10515600" cy="308909"/>
          </a:xfrm>
        </p:grpSpPr>
        <p:sp>
          <p:nvSpPr>
            <p:cNvPr id="16" name="TextBox 15">
              <a:extLst>
                <a:ext uri="{FF2B5EF4-FFF2-40B4-BE49-F238E27FC236}">
                  <a16:creationId xmlns:a16="http://schemas.microsoft.com/office/drawing/2014/main" id="{0B143149-9CA5-B66A-0B33-8F2F7B8FAEF1}"/>
                </a:ext>
              </a:extLst>
            </p:cNvPr>
            <p:cNvSpPr txBox="1"/>
            <p:nvPr/>
          </p:nvSpPr>
          <p:spPr>
            <a:xfrm>
              <a:off x="4288605" y="6581001"/>
              <a:ext cx="4114800" cy="276999"/>
            </a:xfrm>
            <a:prstGeom prst="rect">
              <a:avLst/>
            </a:prstGeom>
            <a:noFill/>
          </p:spPr>
          <p:txBody>
            <a:bodyPr wrap="square" rtlCol="0">
              <a:spAutoFit/>
            </a:bodyPr>
            <a:lstStyle/>
            <a:p>
              <a:pPr algn="ctr"/>
              <a:r>
                <a:rPr lang="en-US" sz="1200" dirty="0">
                  <a:solidFill>
                    <a:schemeClr val="bg1"/>
                  </a:solidFill>
                </a:rPr>
                <a:t>www.solutionsfortheplanet.com</a:t>
              </a:r>
              <a:endParaRPr lang="en-GB" sz="1200" dirty="0">
                <a:solidFill>
                  <a:schemeClr val="bg1"/>
                </a:solidFill>
              </a:endParaRPr>
            </a:p>
          </p:txBody>
        </p:sp>
        <p:sp>
          <p:nvSpPr>
            <p:cNvPr id="4" name="TextBox 3">
              <a:extLst>
                <a:ext uri="{FF2B5EF4-FFF2-40B4-BE49-F238E27FC236}">
                  <a16:creationId xmlns:a16="http://schemas.microsoft.com/office/drawing/2014/main" id="{C7708C8E-A630-670F-D477-9C420C724011}"/>
                </a:ext>
              </a:extLst>
            </p:cNvPr>
            <p:cNvSpPr txBox="1"/>
            <p:nvPr/>
          </p:nvSpPr>
          <p:spPr>
            <a:xfrm>
              <a:off x="838200" y="6597753"/>
              <a:ext cx="38737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Times New Roman" panose="02020603050405020304" pitchFamily="18" charset="0"/>
                  <a:cs typeface="Times New Roman" panose="02020603050405020304" pitchFamily="18" charset="0"/>
                </a:rPr>
                <a:t>Solutions for the Planet Limited, Company No. 4375187.</a:t>
              </a:r>
              <a:endParaRPr lang="en-GB" sz="1200" dirty="0">
                <a:solidFill>
                  <a:schemeClr val="bg1"/>
                </a:solidFill>
              </a:endParaRPr>
            </a:p>
          </p:txBody>
        </p:sp>
        <p:sp>
          <p:nvSpPr>
            <p:cNvPr id="5" name="TextBox 4">
              <a:extLst>
                <a:ext uri="{FF2B5EF4-FFF2-40B4-BE49-F238E27FC236}">
                  <a16:creationId xmlns:a16="http://schemas.microsoft.com/office/drawing/2014/main" id="{53AF17AA-EE5E-1394-D283-9382638763C4}"/>
                </a:ext>
              </a:extLst>
            </p:cNvPr>
            <p:cNvSpPr txBox="1"/>
            <p:nvPr/>
          </p:nvSpPr>
          <p:spPr>
            <a:xfrm>
              <a:off x="8686038" y="6612911"/>
              <a:ext cx="2667762" cy="276999"/>
            </a:xfrm>
            <a:prstGeom prst="rect">
              <a:avLst/>
            </a:prstGeom>
            <a:noFill/>
          </p:spPr>
          <p:txBody>
            <a:bodyPr wrap="square" rtlCol="0">
              <a:spAutoFit/>
            </a:bodyPr>
            <a:lstStyle/>
            <a:p>
              <a:pPr algn="r"/>
              <a:r>
                <a:rPr lang="en-GB" sz="1200" dirty="0">
                  <a:solidFill>
                    <a:schemeClr val="bg1"/>
                  </a:solidFill>
                  <a:ea typeface="Times New Roman" panose="02020603050405020304" pitchFamily="18" charset="0"/>
                  <a:cs typeface="Times New Roman" panose="02020603050405020304" pitchFamily="18" charset="0"/>
                </a:rPr>
                <a:t>Copyright © 2022 All rights reserved.</a:t>
              </a:r>
              <a:endParaRPr lang="en-GB" sz="1200" dirty="0">
                <a:solidFill>
                  <a:schemeClr val="bg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03606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Baron_Bird.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A9B178-85C0-4DB5-B965-EC81F2B1F87D}"/>
              </a:ext>
            </a:extLst>
          </p:cNvPr>
          <p:cNvSpPr>
            <a:spLocks noGrp="1"/>
          </p:cNvSpPr>
          <p:nvPr>
            <p:ph type="title"/>
          </p:nvPr>
        </p:nvSpPr>
        <p:spPr>
          <a:xfrm>
            <a:off x="457199" y="348464"/>
            <a:ext cx="9544889" cy="1143000"/>
          </a:xfrm>
        </p:spPr>
        <p:txBody>
          <a:bodyPr>
            <a:normAutofit/>
          </a:bodyPr>
          <a:lstStyle/>
          <a:p>
            <a:pPr algn="ctr"/>
            <a:r>
              <a:rPr lang="en-GB" sz="4000" dirty="0">
                <a:solidFill>
                  <a:schemeClr val="accent6"/>
                </a:solidFill>
                <a:latin typeface="+mn-lt"/>
              </a:rPr>
              <a:t>How will you run your business?</a:t>
            </a:r>
          </a:p>
        </p:txBody>
      </p:sp>
      <p:sp>
        <p:nvSpPr>
          <p:cNvPr id="7" name="Content Placeholder 4">
            <a:extLst>
              <a:ext uri="{FF2B5EF4-FFF2-40B4-BE49-F238E27FC236}">
                <a16:creationId xmlns:a16="http://schemas.microsoft.com/office/drawing/2014/main" id="{73B1A3A3-8D70-4C25-B3B6-F027D9733A20}"/>
              </a:ext>
            </a:extLst>
          </p:cNvPr>
          <p:cNvSpPr>
            <a:spLocks noGrp="1"/>
          </p:cNvSpPr>
          <p:nvPr>
            <p:ph idx="1"/>
          </p:nvPr>
        </p:nvSpPr>
        <p:spPr>
          <a:xfrm>
            <a:off x="2562429" y="4369946"/>
            <a:ext cx="4042792" cy="946423"/>
          </a:xfrm>
        </p:spPr>
        <p:txBody>
          <a:bodyPr>
            <a:normAutofit/>
          </a:bodyPr>
          <a:lstStyle/>
          <a:p>
            <a:pPr marL="0" indent="0" algn="ctr">
              <a:buNone/>
            </a:pPr>
            <a:r>
              <a:rPr lang="en-GB" sz="3200" dirty="0">
                <a:solidFill>
                  <a:schemeClr val="accent6"/>
                </a:solidFill>
                <a:latin typeface="+mn-lt"/>
              </a:rPr>
              <a:t>Social Enterprise</a:t>
            </a:r>
          </a:p>
        </p:txBody>
      </p:sp>
      <p:sp>
        <p:nvSpPr>
          <p:cNvPr id="9" name="TextBox 8">
            <a:extLst>
              <a:ext uri="{FF2B5EF4-FFF2-40B4-BE49-F238E27FC236}">
                <a16:creationId xmlns:a16="http://schemas.microsoft.com/office/drawing/2014/main" id="{B45D96D7-177A-4C06-866F-649A5F375CC5}"/>
              </a:ext>
            </a:extLst>
          </p:cNvPr>
          <p:cNvSpPr txBox="1"/>
          <p:nvPr/>
        </p:nvSpPr>
        <p:spPr>
          <a:xfrm>
            <a:off x="3833307" y="1262199"/>
            <a:ext cx="3394720" cy="584775"/>
          </a:xfrm>
          <a:prstGeom prst="rect">
            <a:avLst/>
          </a:prstGeom>
          <a:noFill/>
          <a:ln>
            <a:solidFill>
              <a:srgbClr val="CBDB2A"/>
            </a:solidFill>
          </a:ln>
        </p:spPr>
        <p:txBody>
          <a:bodyPr wrap="square" rtlCol="0">
            <a:spAutoFit/>
          </a:bodyPr>
          <a:lstStyle/>
          <a:p>
            <a:r>
              <a:rPr lang="en-GB" sz="3200" b="1">
                <a:solidFill>
                  <a:srgbClr val="00B0F0"/>
                </a:solidFill>
              </a:rPr>
              <a:t>4 Business Models </a:t>
            </a:r>
          </a:p>
        </p:txBody>
      </p:sp>
      <p:sp>
        <p:nvSpPr>
          <p:cNvPr id="12" name="TextBox 11">
            <a:extLst>
              <a:ext uri="{FF2B5EF4-FFF2-40B4-BE49-F238E27FC236}">
                <a16:creationId xmlns:a16="http://schemas.microsoft.com/office/drawing/2014/main" id="{28153F9F-7E3A-4C55-8B04-7DF09CC055E4}"/>
              </a:ext>
            </a:extLst>
          </p:cNvPr>
          <p:cNvSpPr txBox="1"/>
          <p:nvPr/>
        </p:nvSpPr>
        <p:spPr>
          <a:xfrm>
            <a:off x="9144000" y="4674512"/>
            <a:ext cx="3024336" cy="584775"/>
          </a:xfrm>
          <a:prstGeom prst="rect">
            <a:avLst/>
          </a:prstGeom>
          <a:noFill/>
        </p:spPr>
        <p:txBody>
          <a:bodyPr wrap="square" rtlCol="0">
            <a:spAutoFit/>
          </a:bodyPr>
          <a:lstStyle/>
          <a:p>
            <a:pPr algn="ctr"/>
            <a:r>
              <a:rPr lang="en-GB" sz="3200" dirty="0">
                <a:solidFill>
                  <a:schemeClr val="accent6"/>
                </a:solidFill>
              </a:rPr>
              <a:t>Profit-driven</a:t>
            </a:r>
          </a:p>
        </p:txBody>
      </p:sp>
      <p:sp>
        <p:nvSpPr>
          <p:cNvPr id="13" name="TextBox 12">
            <a:extLst>
              <a:ext uri="{FF2B5EF4-FFF2-40B4-BE49-F238E27FC236}">
                <a16:creationId xmlns:a16="http://schemas.microsoft.com/office/drawing/2014/main" id="{50462491-4DE0-48B4-948D-5AEB131F6526}"/>
              </a:ext>
            </a:extLst>
          </p:cNvPr>
          <p:cNvSpPr txBox="1"/>
          <p:nvPr/>
        </p:nvSpPr>
        <p:spPr>
          <a:xfrm>
            <a:off x="6977752" y="3094395"/>
            <a:ext cx="3024336" cy="584775"/>
          </a:xfrm>
          <a:prstGeom prst="rect">
            <a:avLst/>
          </a:prstGeom>
          <a:noFill/>
        </p:spPr>
        <p:txBody>
          <a:bodyPr wrap="square" rtlCol="0">
            <a:spAutoFit/>
          </a:bodyPr>
          <a:lstStyle/>
          <a:p>
            <a:pPr algn="ctr"/>
            <a:r>
              <a:rPr lang="en-GB" sz="3200" dirty="0">
                <a:solidFill>
                  <a:schemeClr val="accent6"/>
                </a:solidFill>
              </a:rPr>
              <a:t>Philanthropic</a:t>
            </a:r>
          </a:p>
        </p:txBody>
      </p:sp>
      <p:sp>
        <p:nvSpPr>
          <p:cNvPr id="14" name="TextBox 13">
            <a:extLst>
              <a:ext uri="{FF2B5EF4-FFF2-40B4-BE49-F238E27FC236}">
                <a16:creationId xmlns:a16="http://schemas.microsoft.com/office/drawing/2014/main" id="{FF283306-FE75-47C8-BC15-7FBB17730D4A}"/>
              </a:ext>
            </a:extLst>
          </p:cNvPr>
          <p:cNvSpPr txBox="1"/>
          <p:nvPr/>
        </p:nvSpPr>
        <p:spPr>
          <a:xfrm>
            <a:off x="2530224" y="2166907"/>
            <a:ext cx="3024336" cy="584775"/>
          </a:xfrm>
          <a:prstGeom prst="rect">
            <a:avLst/>
          </a:prstGeom>
          <a:noFill/>
        </p:spPr>
        <p:txBody>
          <a:bodyPr wrap="square" rtlCol="0">
            <a:spAutoFit/>
          </a:bodyPr>
          <a:lstStyle/>
          <a:p>
            <a:pPr algn="ctr"/>
            <a:r>
              <a:rPr lang="en-GB" sz="3200" dirty="0">
                <a:solidFill>
                  <a:schemeClr val="accent6"/>
                </a:solidFill>
              </a:rPr>
              <a:t>Charitable</a:t>
            </a:r>
            <a:r>
              <a:rPr lang="en-GB" sz="3200" dirty="0"/>
              <a:t> </a:t>
            </a:r>
          </a:p>
        </p:txBody>
      </p:sp>
      <p:pic>
        <p:nvPicPr>
          <p:cNvPr id="15" name="Picture 14">
            <a:extLst>
              <a:ext uri="{FF2B5EF4-FFF2-40B4-BE49-F238E27FC236}">
                <a16:creationId xmlns:a16="http://schemas.microsoft.com/office/drawing/2014/main" id="{397BEAFE-467B-4C06-AE3E-A48C57A72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542" y="4211288"/>
            <a:ext cx="2218315" cy="1641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40A28E5A-CF33-4A86-BF46-AC07CFC54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689" y="1689468"/>
            <a:ext cx="1758964" cy="1645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630E9476-F933-489E-B3A6-5B5BF48446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3301" y="2143279"/>
            <a:ext cx="914400" cy="737616"/>
          </a:xfrm>
          <a:prstGeom prst="rect">
            <a:avLst/>
          </a:prstGeom>
        </p:spPr>
      </p:pic>
      <p:grpSp>
        <p:nvGrpSpPr>
          <p:cNvPr id="18" name="Group 17">
            <a:extLst>
              <a:ext uri="{FF2B5EF4-FFF2-40B4-BE49-F238E27FC236}">
                <a16:creationId xmlns:a16="http://schemas.microsoft.com/office/drawing/2014/main" id="{7C69BAD1-9AE0-4375-9D68-BBFC83DA5547}"/>
              </a:ext>
            </a:extLst>
          </p:cNvPr>
          <p:cNvGrpSpPr/>
          <p:nvPr/>
        </p:nvGrpSpPr>
        <p:grpSpPr>
          <a:xfrm>
            <a:off x="7303829" y="1973023"/>
            <a:ext cx="1344698" cy="933264"/>
            <a:chOff x="6651949" y="1365196"/>
            <a:chExt cx="1344698" cy="933264"/>
          </a:xfrm>
        </p:grpSpPr>
        <p:sp>
          <p:nvSpPr>
            <p:cNvPr id="19" name="Right Arrow 12">
              <a:extLst>
                <a:ext uri="{FF2B5EF4-FFF2-40B4-BE49-F238E27FC236}">
                  <a16:creationId xmlns:a16="http://schemas.microsoft.com/office/drawing/2014/main" id="{63976E5C-4B54-4055-88A8-A080325D3384}"/>
                </a:ext>
              </a:extLst>
            </p:cNvPr>
            <p:cNvSpPr/>
            <p:nvPr/>
          </p:nvSpPr>
          <p:spPr>
            <a:xfrm rot="20012124">
              <a:off x="6651949" y="1365196"/>
              <a:ext cx="1310206" cy="64827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0" name="Right Arrow 13">
              <a:extLst>
                <a:ext uri="{FF2B5EF4-FFF2-40B4-BE49-F238E27FC236}">
                  <a16:creationId xmlns:a16="http://schemas.microsoft.com/office/drawing/2014/main" id="{8D439576-CAF5-4FB8-A5F1-4663DB026A94}"/>
                </a:ext>
              </a:extLst>
            </p:cNvPr>
            <p:cNvSpPr/>
            <p:nvPr/>
          </p:nvSpPr>
          <p:spPr>
            <a:xfrm rot="1039429">
              <a:off x="6844519" y="1936770"/>
              <a:ext cx="1152128" cy="36169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grpSp>
      <p:sp>
        <p:nvSpPr>
          <p:cNvPr id="21" name="TextBox 20">
            <a:extLst>
              <a:ext uri="{FF2B5EF4-FFF2-40B4-BE49-F238E27FC236}">
                <a16:creationId xmlns:a16="http://schemas.microsoft.com/office/drawing/2014/main" id="{17A7827E-ABC5-48D9-96F5-7925C5AD666B}"/>
              </a:ext>
            </a:extLst>
          </p:cNvPr>
          <p:cNvSpPr txBox="1"/>
          <p:nvPr/>
        </p:nvSpPr>
        <p:spPr>
          <a:xfrm>
            <a:off x="8599645" y="1821586"/>
            <a:ext cx="1088710" cy="369332"/>
          </a:xfrm>
          <a:prstGeom prst="rect">
            <a:avLst/>
          </a:prstGeom>
          <a:noFill/>
        </p:spPr>
        <p:txBody>
          <a:bodyPr wrap="square" rtlCol="0">
            <a:spAutoFit/>
          </a:bodyPr>
          <a:lstStyle/>
          <a:p>
            <a:r>
              <a:rPr lang="en-GB" b="1">
                <a:solidFill>
                  <a:srgbClr val="00B0F0"/>
                </a:solidFill>
              </a:rPr>
              <a:t>Personal</a:t>
            </a:r>
          </a:p>
        </p:txBody>
      </p:sp>
      <p:sp>
        <p:nvSpPr>
          <p:cNvPr id="22" name="TextBox 21">
            <a:extLst>
              <a:ext uri="{FF2B5EF4-FFF2-40B4-BE49-F238E27FC236}">
                <a16:creationId xmlns:a16="http://schemas.microsoft.com/office/drawing/2014/main" id="{9EE0A621-C155-4320-B946-A328000E304B}"/>
              </a:ext>
            </a:extLst>
          </p:cNvPr>
          <p:cNvSpPr txBox="1"/>
          <p:nvPr/>
        </p:nvSpPr>
        <p:spPr>
          <a:xfrm>
            <a:off x="8661203" y="2679764"/>
            <a:ext cx="1583203" cy="369332"/>
          </a:xfrm>
          <a:prstGeom prst="rect">
            <a:avLst/>
          </a:prstGeom>
          <a:noFill/>
        </p:spPr>
        <p:txBody>
          <a:bodyPr wrap="square" rtlCol="0">
            <a:spAutoFit/>
          </a:bodyPr>
          <a:lstStyle/>
          <a:p>
            <a:r>
              <a:rPr lang="en-GB" b="1">
                <a:solidFill>
                  <a:srgbClr val="00B0F0"/>
                </a:solidFill>
              </a:rPr>
              <a:t>Good causes</a:t>
            </a:r>
          </a:p>
        </p:txBody>
      </p:sp>
      <p:pic>
        <p:nvPicPr>
          <p:cNvPr id="23" name="Picture 22">
            <a:extLst>
              <a:ext uri="{FF2B5EF4-FFF2-40B4-BE49-F238E27FC236}">
                <a16:creationId xmlns:a16="http://schemas.microsoft.com/office/drawing/2014/main" id="{1D4945F9-4AB2-44C5-80DE-751529B027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703" y="3767072"/>
            <a:ext cx="914400" cy="737616"/>
          </a:xfrm>
          <a:prstGeom prst="rect">
            <a:avLst/>
          </a:prstGeom>
        </p:spPr>
      </p:pic>
      <p:sp>
        <p:nvSpPr>
          <p:cNvPr id="24" name="Curved Left Arrow 18">
            <a:extLst>
              <a:ext uri="{FF2B5EF4-FFF2-40B4-BE49-F238E27FC236}">
                <a16:creationId xmlns:a16="http://schemas.microsoft.com/office/drawing/2014/main" id="{51470D66-8E7A-42C0-8AD6-9FFB01A337DF}"/>
              </a:ext>
            </a:extLst>
          </p:cNvPr>
          <p:cNvSpPr/>
          <p:nvPr/>
        </p:nvSpPr>
        <p:spPr>
          <a:xfrm>
            <a:off x="2495614" y="4271850"/>
            <a:ext cx="432048" cy="972410"/>
          </a:xfrm>
          <a:prstGeom prst="curved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5" name="Curved Left Arrow 20">
            <a:extLst>
              <a:ext uri="{FF2B5EF4-FFF2-40B4-BE49-F238E27FC236}">
                <a16:creationId xmlns:a16="http://schemas.microsoft.com/office/drawing/2014/main" id="{FF47158F-1CF3-4D87-91D5-16E7597D9EB2}"/>
              </a:ext>
            </a:extLst>
          </p:cNvPr>
          <p:cNvSpPr/>
          <p:nvPr/>
        </p:nvSpPr>
        <p:spPr>
          <a:xfrm rot="10800000">
            <a:off x="997466" y="4247687"/>
            <a:ext cx="432048" cy="972410"/>
          </a:xfrm>
          <a:prstGeom prst="curvedLeftArrow">
            <a:avLst>
              <a:gd name="adj1" fmla="val 25000"/>
              <a:gd name="adj2" fmla="val 50000"/>
              <a:gd name="adj3" fmla="val 36338"/>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pic>
        <p:nvPicPr>
          <p:cNvPr id="26" name="Picture 25">
            <a:extLst>
              <a:ext uri="{FF2B5EF4-FFF2-40B4-BE49-F238E27FC236}">
                <a16:creationId xmlns:a16="http://schemas.microsoft.com/office/drawing/2014/main" id="{44C41261-85AE-4E46-A678-C66603ECD2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3429" y="4676039"/>
            <a:ext cx="764924" cy="963804"/>
          </a:xfrm>
          <a:prstGeom prst="rect">
            <a:avLst/>
          </a:prstGeom>
        </p:spPr>
      </p:pic>
    </p:spTree>
    <p:extLst>
      <p:ext uri="{BB962C8B-B14F-4D97-AF65-F5344CB8AC3E}">
        <p14:creationId xmlns:p14="http://schemas.microsoft.com/office/powerpoint/2010/main" val="415653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BF01CA-4E60-450E-B51C-6329A9400619}"/>
              </a:ext>
            </a:extLst>
          </p:cNvPr>
          <p:cNvSpPr>
            <a:spLocks noGrp="1"/>
          </p:cNvSpPr>
          <p:nvPr>
            <p:ph type="title"/>
          </p:nvPr>
        </p:nvSpPr>
        <p:spPr>
          <a:xfrm>
            <a:off x="2014538" y="2706460"/>
            <a:ext cx="8229600" cy="1143000"/>
          </a:xfrm>
        </p:spPr>
        <p:txBody>
          <a:bodyPr>
            <a:normAutofit fontScale="90000"/>
          </a:bodyPr>
          <a:lstStyle/>
          <a:p>
            <a:pPr algn="ctr"/>
            <a:r>
              <a:rPr lang="EN-GB" dirty="0">
                <a:solidFill>
                  <a:schemeClr val="accent6"/>
                </a:solidFill>
                <a:latin typeface="+mn-lt"/>
              </a:rPr>
              <a:t>What is a Social Entrepreneur, and do you have what it takes to be one?</a:t>
            </a:r>
          </a:p>
        </p:txBody>
      </p:sp>
    </p:spTree>
    <p:extLst>
      <p:ext uri="{BB962C8B-B14F-4D97-AF65-F5344CB8AC3E}">
        <p14:creationId xmlns:p14="http://schemas.microsoft.com/office/powerpoint/2010/main" val="19530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
            <a:hlinkClick r:id="" action="ppaction://media"/>
            <a:extLst>
              <a:ext uri="{FF2B5EF4-FFF2-40B4-BE49-F238E27FC236}">
                <a16:creationId xmlns:a16="http://schemas.microsoft.com/office/drawing/2014/main" id="{B1356AC7-9546-471A-B54D-E352F0A9768F}"/>
              </a:ext>
            </a:extLst>
          </p:cNvPr>
          <p:cNvPicPr>
            <a:picLocks noChangeAspect="1"/>
          </p:cNvPicPr>
          <p:nvPr>
            <a:videoFile r:link="rId2"/>
            <p:custDataLst>
              <p:tags r:id="rId3"/>
            </p:custDataLst>
            <p:extLst>
              <p:ext uri="{DAA4B4D4-6D71-4841-9C94-3DE7FCFB9230}">
                <p14:media xmlns:p14="http://schemas.microsoft.com/office/powerpoint/2010/main" r:embed="rId1">
                  <p14:bmkLst/>
                </p14:media>
              </p:ext>
            </p:extLst>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183479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8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remove"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B00A91-2ACE-4802-B8CC-1A4AEA4A99BF}"/>
              </a:ext>
            </a:extLst>
          </p:cNvPr>
          <p:cNvSpPr>
            <a:spLocks noGrp="1"/>
          </p:cNvSpPr>
          <p:nvPr>
            <p:ph type="title"/>
          </p:nvPr>
        </p:nvSpPr>
        <p:spPr>
          <a:xfrm>
            <a:off x="1167813" y="501558"/>
            <a:ext cx="8229600" cy="1143000"/>
          </a:xfrm>
        </p:spPr>
        <p:txBody>
          <a:bodyPr/>
          <a:lstStyle/>
          <a:p>
            <a:r>
              <a:rPr lang="en-GB" dirty="0">
                <a:solidFill>
                  <a:schemeClr val="accent6"/>
                </a:solidFill>
                <a:latin typeface="+mn-lt"/>
              </a:rPr>
              <a:t>What is a Social Entrepreneur?</a:t>
            </a:r>
          </a:p>
        </p:txBody>
      </p:sp>
      <p:sp>
        <p:nvSpPr>
          <p:cNvPr id="7" name="Content Placeholder 2">
            <a:extLst>
              <a:ext uri="{FF2B5EF4-FFF2-40B4-BE49-F238E27FC236}">
                <a16:creationId xmlns:a16="http://schemas.microsoft.com/office/drawing/2014/main" id="{886ABF04-B99D-4B37-BD48-56BA958896E3}"/>
              </a:ext>
            </a:extLst>
          </p:cNvPr>
          <p:cNvSpPr>
            <a:spLocks noGrp="1"/>
          </p:cNvSpPr>
          <p:nvPr>
            <p:ph idx="1"/>
          </p:nvPr>
        </p:nvSpPr>
        <p:spPr>
          <a:xfrm>
            <a:off x="1167813" y="1760811"/>
            <a:ext cx="7308922" cy="3960807"/>
          </a:xfrm>
        </p:spPr>
        <p:txBody>
          <a:bodyPr>
            <a:normAutofit/>
          </a:bodyPr>
          <a:lstStyle/>
          <a:p>
            <a:pPr marL="0" indent="0">
              <a:buNone/>
            </a:pPr>
            <a:r>
              <a:rPr lang="en-GB" sz="2400" dirty="0">
                <a:solidFill>
                  <a:schemeClr val="accent6"/>
                </a:solidFill>
              </a:rPr>
              <a:t>   6 things that all social entrepreneurs have in common</a:t>
            </a:r>
          </a:p>
          <a:p>
            <a:pPr marL="457200" lvl="1" indent="0">
              <a:buNone/>
            </a:pPr>
            <a:endParaRPr lang="en-GB" dirty="0">
              <a:solidFill>
                <a:schemeClr val="accent6"/>
              </a:solidFill>
            </a:endParaRPr>
          </a:p>
          <a:p>
            <a:pPr marL="914400" lvl="1" indent="-457200">
              <a:buAutoNum type="arabicParenR"/>
            </a:pPr>
            <a:r>
              <a:rPr lang="en-GB" dirty="0">
                <a:solidFill>
                  <a:schemeClr val="accent6"/>
                </a:solidFill>
              </a:rPr>
              <a:t>Problem Solving</a:t>
            </a:r>
          </a:p>
          <a:p>
            <a:pPr marL="914400" lvl="1" indent="-457200">
              <a:buAutoNum type="arabicParenR"/>
            </a:pPr>
            <a:r>
              <a:rPr lang="en-GB" dirty="0">
                <a:solidFill>
                  <a:schemeClr val="accent6"/>
                </a:solidFill>
              </a:rPr>
              <a:t>Creative thinking</a:t>
            </a:r>
          </a:p>
          <a:p>
            <a:pPr marL="914400" lvl="1" indent="-457200">
              <a:buAutoNum type="arabicParenR"/>
            </a:pPr>
            <a:r>
              <a:rPr lang="en-GB" dirty="0">
                <a:solidFill>
                  <a:schemeClr val="accent6"/>
                </a:solidFill>
              </a:rPr>
              <a:t>Flexibility</a:t>
            </a:r>
          </a:p>
          <a:p>
            <a:pPr marL="914400" lvl="1" indent="-457200">
              <a:buAutoNum type="arabicParenR"/>
            </a:pPr>
            <a:r>
              <a:rPr lang="en-GB" dirty="0">
                <a:solidFill>
                  <a:schemeClr val="accent6"/>
                </a:solidFill>
              </a:rPr>
              <a:t>Team building</a:t>
            </a:r>
          </a:p>
          <a:p>
            <a:pPr marL="914400" lvl="1" indent="-457200">
              <a:buAutoNum type="arabicParenR"/>
            </a:pPr>
            <a:r>
              <a:rPr lang="en-GB" dirty="0">
                <a:solidFill>
                  <a:schemeClr val="accent6"/>
                </a:solidFill>
              </a:rPr>
              <a:t>Altruism</a:t>
            </a:r>
          </a:p>
          <a:p>
            <a:pPr marL="914400" lvl="1" indent="-457200">
              <a:buAutoNum type="arabicParenR"/>
            </a:pPr>
            <a:r>
              <a:rPr lang="en-GB" dirty="0">
                <a:solidFill>
                  <a:schemeClr val="accent6"/>
                </a:solidFill>
              </a:rPr>
              <a:t>Commitment</a:t>
            </a:r>
          </a:p>
          <a:p>
            <a:pPr marL="0" indent="0">
              <a:buNone/>
            </a:pPr>
            <a:endParaRPr lang="en-GB" dirty="0">
              <a:latin typeface="+mn-lt"/>
            </a:endParaRPr>
          </a:p>
        </p:txBody>
      </p:sp>
      <p:sp>
        <p:nvSpPr>
          <p:cNvPr id="4" name="TextBox 3">
            <a:extLst>
              <a:ext uri="{FF2B5EF4-FFF2-40B4-BE49-F238E27FC236}">
                <a16:creationId xmlns:a16="http://schemas.microsoft.com/office/drawing/2014/main" id="{B3A00098-2117-40F0-8B05-D67FAF8E6A30}"/>
              </a:ext>
            </a:extLst>
          </p:cNvPr>
          <p:cNvSpPr txBox="1"/>
          <p:nvPr/>
        </p:nvSpPr>
        <p:spPr>
          <a:xfrm>
            <a:off x="7963107" y="5156437"/>
            <a:ext cx="1493070" cy="738664"/>
          </a:xfrm>
          <a:prstGeom prst="rect">
            <a:avLst/>
          </a:prstGeom>
          <a:noFill/>
        </p:spPr>
        <p:txBody>
          <a:bodyPr wrap="square" rtlCol="0">
            <a:spAutoFit/>
          </a:bodyPr>
          <a:lstStyle/>
          <a:p>
            <a:r>
              <a:rPr lang="en-GB" sz="1400" dirty="0">
                <a:solidFill>
                  <a:schemeClr val="accent6"/>
                </a:solidFill>
              </a:rPr>
              <a:t>Baron John Bird is the founder of The Big Issue</a:t>
            </a:r>
          </a:p>
        </p:txBody>
      </p:sp>
      <p:sp>
        <p:nvSpPr>
          <p:cNvPr id="8" name="TextBox 7">
            <a:extLst>
              <a:ext uri="{FF2B5EF4-FFF2-40B4-BE49-F238E27FC236}">
                <a16:creationId xmlns:a16="http://schemas.microsoft.com/office/drawing/2014/main" id="{068F1F99-43E0-4E32-84BF-2DB9E85F2ADD}"/>
              </a:ext>
            </a:extLst>
          </p:cNvPr>
          <p:cNvSpPr txBox="1"/>
          <p:nvPr/>
        </p:nvSpPr>
        <p:spPr>
          <a:xfrm>
            <a:off x="731520" y="5510709"/>
            <a:ext cx="9168593" cy="584775"/>
          </a:xfrm>
          <a:prstGeom prst="rect">
            <a:avLst/>
          </a:prstGeom>
          <a:noFill/>
        </p:spPr>
        <p:txBody>
          <a:bodyPr wrap="square" rtlCol="0">
            <a:spAutoFit/>
          </a:bodyPr>
          <a:lstStyle/>
          <a:p>
            <a:pPr algn="ctr"/>
            <a:r>
              <a:rPr lang="en-GB" sz="3200" b="1" dirty="0"/>
              <a:t>Do you have what it takes?</a:t>
            </a:r>
          </a:p>
        </p:txBody>
      </p:sp>
      <p:pic>
        <p:nvPicPr>
          <p:cNvPr id="1027" name="Picture 3" descr="Baron Bird.jpg">
            <a:hlinkClick r:id="rId3"/>
            <a:extLst>
              <a:ext uri="{FF2B5EF4-FFF2-40B4-BE49-F238E27FC236}">
                <a16:creationId xmlns:a16="http://schemas.microsoft.com/office/drawing/2014/main" id="{1DC24514-792D-4554-912A-9A1C2392C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573" y="2671304"/>
            <a:ext cx="1767524" cy="23540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2290ED6-EB27-4A65-ABB2-AC83147DE61C}"/>
              </a:ext>
            </a:extLst>
          </p:cNvPr>
          <p:cNvPicPr>
            <a:picLocks noChangeAspect="1"/>
          </p:cNvPicPr>
          <p:nvPr/>
        </p:nvPicPr>
        <p:blipFill rotWithShape="1">
          <a:blip r:embed="rId5">
            <a:extLst>
              <a:ext uri="{28A0092B-C50C-407E-A947-70E740481C1C}">
                <a14:useLocalDpi xmlns:a14="http://schemas.microsoft.com/office/drawing/2010/main" val="0"/>
              </a:ext>
            </a:extLst>
          </a:blip>
          <a:srcRect l="28977" t="1866" r="22666" b="1"/>
          <a:stretch/>
        </p:blipFill>
        <p:spPr>
          <a:xfrm>
            <a:off x="9753595" y="2472388"/>
            <a:ext cx="1887369" cy="2298110"/>
          </a:xfrm>
          <a:prstGeom prst="rect">
            <a:avLst/>
          </a:prstGeom>
        </p:spPr>
      </p:pic>
      <p:pic>
        <p:nvPicPr>
          <p:cNvPr id="16" name="Picture 15">
            <a:extLst>
              <a:ext uri="{FF2B5EF4-FFF2-40B4-BE49-F238E27FC236}">
                <a16:creationId xmlns:a16="http://schemas.microsoft.com/office/drawing/2014/main" id="{FD728FC8-8B8A-4953-A077-BA28BD2063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2269" y="4895564"/>
            <a:ext cx="1643706" cy="1054191"/>
          </a:xfrm>
          <a:prstGeom prst="rect">
            <a:avLst/>
          </a:prstGeom>
        </p:spPr>
      </p:pic>
    </p:spTree>
    <p:extLst>
      <p:ext uri="{BB962C8B-B14F-4D97-AF65-F5344CB8AC3E}">
        <p14:creationId xmlns:p14="http://schemas.microsoft.com/office/powerpoint/2010/main" val="345273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EMPPRESENTATIONFILE" val="C:\Users\Charlotte Hosier\AppData\Local\Temp\tmp858E.tmp"/>
  <p:tag name="TEMPMEDIAFILENAME" val="C:\Users\Charlotte Hosier\AppData\Local\Temp\tmp883E_se"/>
  <p:tag name="MEDIACAPTIONSPROMPTED" val="False"/>
  <p:tag name="CAPTIONID" val="295f80d5-825b-41e2-8036-e797dd16254d"/>
</p:tagLst>
</file>

<file path=ppt/theme/theme1.xml><?xml version="1.0" encoding="utf-8"?>
<a:theme xmlns:a="http://schemas.openxmlformats.org/drawingml/2006/main" name="BIP THEME 2022 (Yellow)">
  <a:themeElements>
    <a:clrScheme name="Big Ideas Programme">
      <a:dk1>
        <a:srgbClr val="008037"/>
      </a:dk1>
      <a:lt1>
        <a:sysClr val="window" lastClr="FFFFFF"/>
      </a:lt1>
      <a:dk2>
        <a:srgbClr val="1F628E"/>
      </a:dk2>
      <a:lt2>
        <a:srgbClr val="CCE6D7"/>
      </a:lt2>
      <a:accent1>
        <a:srgbClr val="CADB2A"/>
      </a:accent1>
      <a:accent2>
        <a:srgbClr val="33995F"/>
      </a:accent2>
      <a:accent3>
        <a:srgbClr val="9A9C8F"/>
      </a:accent3>
      <a:accent4>
        <a:srgbClr val="FFDB15"/>
      </a:accent4>
      <a:accent5>
        <a:srgbClr val="80C09B"/>
      </a:accent5>
      <a:accent6>
        <a:srgbClr val="000000"/>
      </a:accent6>
      <a:hlink>
        <a:srgbClr val="008037"/>
      </a:hlink>
      <a:folHlink>
        <a:srgbClr val="80C09B"/>
      </a:folHlink>
    </a:clrScheme>
    <a:fontScheme name="S4TP">
      <a:majorFont>
        <a:latin typeface="Rift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P THEME 2022 (Yellow)" id="{61F44F98-E90F-45B5-9B63-1B6EE7E6545A}" vid="{0FCD0AE8-D3D7-45B0-AB17-2BF0DB9CB3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501da46-2546-4cfe-9568-c174d57f6855" xsi:nil="true"/>
    <lcf76f155ced4ddcb4097134ff3c332f xmlns="2501da46-2546-4cfe-9568-c174d57f6855">
      <Terms xmlns="http://schemas.microsoft.com/office/infopath/2007/PartnerControls"/>
    </lcf76f155ced4ddcb4097134ff3c332f>
    <TaxCatchAll xmlns="7ad5904c-27e0-4bca-a7d9-d7be3d6788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23620836F9684D92B5082C4CF73A7B" ma:contentTypeVersion="15" ma:contentTypeDescription="Create a new document." ma:contentTypeScope="" ma:versionID="3183094f5733cdb3ab495b578c307961">
  <xsd:schema xmlns:xsd="http://www.w3.org/2001/XMLSchema" xmlns:xs="http://www.w3.org/2001/XMLSchema" xmlns:p="http://schemas.microsoft.com/office/2006/metadata/properties" xmlns:ns2="2501da46-2546-4cfe-9568-c174d57f6855" xmlns:ns3="7ad5904c-27e0-4bca-a7d9-d7be3d6788fd" targetNamespace="http://schemas.microsoft.com/office/2006/metadata/properties" ma:root="true" ma:fieldsID="644d803966251f05db7e0bee14fcb77e" ns2:_="" ns3:_="">
    <xsd:import namespace="2501da46-2546-4cfe-9568-c174d57f6855"/>
    <xsd:import namespace="7ad5904c-27e0-4bca-a7d9-d7be3d6788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1da46-2546-4cfe-9568-c174d57f68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7aca750-b3cd-4f33-8db1-860510109be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d5904c-27e0-4bca-a7d9-d7be3d6788f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5a3f9bd-1601-4d56-9530-9d239455b120}" ma:internalName="TaxCatchAll" ma:showField="CatchAllData" ma:web="7ad5904c-27e0-4bca-a7d9-d7be3d6788f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F6D3A8-A7BB-4C74-8961-46DA66E8328F}">
  <ds:schemaRefs>
    <ds:schemaRef ds:uri="http://schemas.microsoft.com/office/2006/metadata/properties"/>
    <ds:schemaRef ds:uri="http://schemas.microsoft.com/office/infopath/2007/PartnerControls"/>
    <ds:schemaRef ds:uri="a7cb1613-bcbc-475b-8341-ff26ee67fb74"/>
    <ds:schemaRef ds:uri="e7b247ef-8229-4c15-8490-dc5d7a60ea8b"/>
  </ds:schemaRefs>
</ds:datastoreItem>
</file>

<file path=customXml/itemProps2.xml><?xml version="1.0" encoding="utf-8"?>
<ds:datastoreItem xmlns:ds="http://schemas.openxmlformats.org/officeDocument/2006/customXml" ds:itemID="{D750065E-1FE5-43F0-8061-3C2C3EBAE32F}">
  <ds:schemaRefs>
    <ds:schemaRef ds:uri="http://schemas.microsoft.com/sharepoint/v3/contenttype/forms"/>
  </ds:schemaRefs>
</ds:datastoreItem>
</file>

<file path=customXml/itemProps3.xml><?xml version="1.0" encoding="utf-8"?>
<ds:datastoreItem xmlns:ds="http://schemas.openxmlformats.org/officeDocument/2006/customXml" ds:itemID="{16B7D72E-CB75-4892-90B1-9DAB5D9F7014}"/>
</file>

<file path=docProps/app.xml><?xml version="1.0" encoding="utf-8"?>
<Properties xmlns="http://schemas.openxmlformats.org/officeDocument/2006/extended-properties" xmlns:vt="http://schemas.openxmlformats.org/officeDocument/2006/docPropsVTypes">
  <Template>BIP THEME 2022 (Yellow)</Template>
  <TotalTime>192</TotalTime>
  <Words>596</Words>
  <Application>Microsoft Office PowerPoint</Application>
  <PresentationFormat>Widescreen</PresentationFormat>
  <Paragraphs>58</Paragraphs>
  <Slides>4</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ＭＳ Ｐゴシック</vt:lpstr>
      <vt:lpstr>Arial</vt:lpstr>
      <vt:lpstr>Calibri</vt:lpstr>
      <vt:lpstr>Rift Bold</vt:lpstr>
      <vt:lpstr>Times New Roman</vt:lpstr>
      <vt:lpstr>BIP THEME 2022 (Yellow)</vt:lpstr>
      <vt:lpstr>How will you run your business?</vt:lpstr>
      <vt:lpstr>What is a Social Entrepreneur, and do you have what it takes to be one?</vt:lpstr>
      <vt:lpstr>PowerPoint Presentation</vt:lpstr>
      <vt:lpstr>What is a Social Entrepreneur?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you run your business?</dc:title>
  <dc:creator>Claire Fitton</dc:creator>
  <cp:lastModifiedBy>Sarah O'Conor</cp:lastModifiedBy>
  <cp:revision>3</cp:revision>
  <dcterms:created xsi:type="dcterms:W3CDTF">2020-09-15T13:00:56Z</dcterms:created>
  <dcterms:modified xsi:type="dcterms:W3CDTF">2024-01-24T15:45:28Z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0x01010033C79EDB87F3074A89D7DFA015D811B8</vt:lpwstr>
  </property>
  <property fmtid="{D5CDD505-2E9C-101B-9397-08002B2CF9AE}" pid="3" name="Order">
    <vt:r8>475300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